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3" r:id="rId2"/>
    <p:sldId id="409" r:id="rId3"/>
    <p:sldId id="377" r:id="rId4"/>
    <p:sldId id="384" r:id="rId5"/>
    <p:sldId id="383" r:id="rId6"/>
    <p:sldId id="378" r:id="rId7"/>
    <p:sldId id="379" r:id="rId8"/>
    <p:sldId id="391" r:id="rId9"/>
    <p:sldId id="385" r:id="rId10"/>
    <p:sldId id="320" r:id="rId11"/>
    <p:sldId id="324" r:id="rId12"/>
    <p:sldId id="381" r:id="rId13"/>
    <p:sldId id="410" r:id="rId14"/>
    <p:sldId id="399" r:id="rId15"/>
    <p:sldId id="352" r:id="rId16"/>
    <p:sldId id="354" r:id="rId17"/>
    <p:sldId id="380" r:id="rId18"/>
    <p:sldId id="339" r:id="rId19"/>
    <p:sldId id="382" r:id="rId20"/>
    <p:sldId id="403" r:id="rId21"/>
    <p:sldId id="404" r:id="rId22"/>
    <p:sldId id="405" r:id="rId23"/>
    <p:sldId id="406" r:id="rId24"/>
    <p:sldId id="370" r:id="rId25"/>
    <p:sldId id="402" r:id="rId26"/>
    <p:sldId id="407" r:id="rId27"/>
    <p:sldId id="388" r:id="rId28"/>
    <p:sldId id="398" r:id="rId29"/>
    <p:sldId id="400" r:id="rId30"/>
    <p:sldId id="401" r:id="rId31"/>
    <p:sldId id="397" r:id="rId32"/>
    <p:sldId id="389" r:id="rId33"/>
    <p:sldId id="393" r:id="rId34"/>
    <p:sldId id="394" r:id="rId35"/>
    <p:sldId id="395" r:id="rId3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912C8C85-51F0-491E-9774-3900AFEF0FD7}" styleName="밝은 스타일 2 - 강조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1FECB4D8-DB02-4DC6-A0A2-4F2EBAE1DC90}" styleName="보통 스타일 1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3792" autoAdjust="0"/>
  </p:normalViewPr>
  <p:slideViewPr>
    <p:cSldViewPr snapToGrid="0">
      <p:cViewPr varScale="1">
        <p:scale>
          <a:sx n="66" d="100"/>
          <a:sy n="66" d="100"/>
        </p:scale>
        <p:origin x="130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299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6DD9E-CBA2-4CC8-AA80-6840ED2F7CD9}" type="datetimeFigureOut">
              <a:rPr lang="ko-KR" altLang="en-US" smtClean="0"/>
              <a:t>2020-07-29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8D195-3FFF-444F-B832-FAFB2C42EE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27489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6DD9E-CBA2-4CC8-AA80-6840ED2F7CD9}" type="datetimeFigureOut">
              <a:rPr lang="ko-KR" altLang="en-US" smtClean="0"/>
              <a:t>2020-07-29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8D195-3FFF-444F-B832-FAFB2C42EE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15731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6DD9E-CBA2-4CC8-AA80-6840ED2F7CD9}" type="datetimeFigureOut">
              <a:rPr lang="ko-KR" altLang="en-US" smtClean="0"/>
              <a:t>2020-07-29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8D195-3FFF-444F-B832-FAFB2C42EE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86164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6DD9E-CBA2-4CC8-AA80-6840ED2F7CD9}" type="datetimeFigureOut">
              <a:rPr lang="ko-KR" altLang="en-US" smtClean="0"/>
              <a:t>2020-07-29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8D195-3FFF-444F-B832-FAFB2C42EE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75639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6DD9E-CBA2-4CC8-AA80-6840ED2F7CD9}" type="datetimeFigureOut">
              <a:rPr lang="ko-KR" altLang="en-US" smtClean="0"/>
              <a:t>2020-07-29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8D195-3FFF-444F-B832-FAFB2C42EE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79082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6DD9E-CBA2-4CC8-AA80-6840ED2F7CD9}" type="datetimeFigureOut">
              <a:rPr lang="ko-KR" altLang="en-US" smtClean="0"/>
              <a:t>2020-07-29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8D195-3FFF-444F-B832-FAFB2C42EE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12660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6DD9E-CBA2-4CC8-AA80-6840ED2F7CD9}" type="datetimeFigureOut">
              <a:rPr lang="ko-KR" altLang="en-US" smtClean="0"/>
              <a:t>2020-07-29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8D195-3FFF-444F-B832-FAFB2C42EE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51129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6DD9E-CBA2-4CC8-AA80-6840ED2F7CD9}" type="datetimeFigureOut">
              <a:rPr lang="ko-KR" altLang="en-US" smtClean="0"/>
              <a:t>2020-07-29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8D195-3FFF-444F-B832-FAFB2C42EE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09223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6DD9E-CBA2-4CC8-AA80-6840ED2F7CD9}" type="datetimeFigureOut">
              <a:rPr lang="ko-KR" altLang="en-US" smtClean="0"/>
              <a:t>2020-07-29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8D195-3FFF-444F-B832-FAFB2C42EE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01877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6DD9E-CBA2-4CC8-AA80-6840ED2F7CD9}" type="datetimeFigureOut">
              <a:rPr lang="ko-KR" altLang="en-US" smtClean="0"/>
              <a:t>2020-07-29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8D195-3FFF-444F-B832-FAFB2C42EE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12553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6DD9E-CBA2-4CC8-AA80-6840ED2F7CD9}" type="datetimeFigureOut">
              <a:rPr lang="ko-KR" altLang="en-US" smtClean="0"/>
              <a:t>2020-07-29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8D195-3FFF-444F-B832-FAFB2C42EE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40349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86DD9E-CBA2-4CC8-AA80-6840ED2F7CD9}" type="datetimeFigureOut">
              <a:rPr lang="ko-KR" altLang="en-US" smtClean="0"/>
              <a:t>2020-07-29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98D195-3FFF-444F-B832-FAFB2C42EE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52022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13" Type="http://schemas.openxmlformats.org/officeDocument/2006/relationships/image" Target="../media/image23.png"/><Relationship Id="rId3" Type="http://schemas.openxmlformats.org/officeDocument/2006/relationships/image" Target="../media/image4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1.svg"/><Relationship Id="rId5" Type="http://schemas.openxmlformats.org/officeDocument/2006/relationships/image" Target="../media/image15.jpeg"/><Relationship Id="rId10" Type="http://schemas.openxmlformats.org/officeDocument/2006/relationships/image" Target="../media/image20.png"/><Relationship Id="rId4" Type="http://schemas.openxmlformats.org/officeDocument/2006/relationships/image" Target="../media/image5.png"/><Relationship Id="rId9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5.png"/><Relationship Id="rId7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6.png"/><Relationship Id="rId10" Type="http://schemas.openxmlformats.org/officeDocument/2006/relationships/image" Target="../media/image22.png"/><Relationship Id="rId4" Type="http://schemas.openxmlformats.org/officeDocument/2006/relationships/image" Target="../media/image24.jpeg"/><Relationship Id="rId9" Type="http://schemas.openxmlformats.org/officeDocument/2006/relationships/image" Target="../media/image21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svg"/><Relationship Id="rId3" Type="http://schemas.openxmlformats.org/officeDocument/2006/relationships/image" Target="../media/image5.png"/><Relationship Id="rId7" Type="http://schemas.openxmlformats.org/officeDocument/2006/relationships/image" Target="../media/image27.jpg"/><Relationship Id="rId12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31.svg"/><Relationship Id="rId5" Type="http://schemas.openxmlformats.org/officeDocument/2006/relationships/image" Target="../media/image26.jpg"/><Relationship Id="rId10" Type="http://schemas.openxmlformats.org/officeDocument/2006/relationships/image" Target="../media/image30.png"/><Relationship Id="rId4" Type="http://schemas.openxmlformats.org/officeDocument/2006/relationships/image" Target="../media/image25.jpg"/><Relationship Id="rId9" Type="http://schemas.openxmlformats.org/officeDocument/2006/relationships/image" Target="../media/image29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.jpg"/><Relationship Id="rId4" Type="http://schemas.openxmlformats.org/officeDocument/2006/relationships/image" Target="../media/image9.jf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www.econovill.com/news/articleView.html?idxno=364709" TargetMode="External"/><Relationship Id="rId5" Type="http://schemas.openxmlformats.org/officeDocument/2006/relationships/hyperlink" Target="https://www.sedaily.com/NewsVIew/1Z3WPE3NT4" TargetMode="External"/><Relationship Id="rId4" Type="http://schemas.openxmlformats.org/officeDocument/2006/relationships/image" Target="../media/image13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0" y="4509120"/>
            <a:ext cx="9144000" cy="2348880"/>
          </a:xfrm>
          <a:prstGeom prst="rect">
            <a:avLst/>
          </a:prstGeom>
          <a:solidFill>
            <a:srgbClr val="E2E6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1549" y="116634"/>
            <a:ext cx="936104" cy="489971"/>
          </a:xfrm>
          <a:prstGeom prst="rect">
            <a:avLst/>
          </a:prstGeom>
        </p:spPr>
      </p:pic>
      <p:pic>
        <p:nvPicPr>
          <p:cNvPr id="11" name="Picture 1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6"/>
          <a:stretch/>
        </p:blipFill>
        <p:spPr bwMode="auto">
          <a:xfrm rot="21600000">
            <a:off x="0" y="767094"/>
            <a:ext cx="4716016" cy="3524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1115619" y="1916832"/>
            <a:ext cx="708072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b="1" spc="-151" dirty="0">
                <a:solidFill>
                  <a:schemeClr val="accent2">
                    <a:lumMod val="75000"/>
                  </a:schemeClr>
                </a:solidFill>
              </a:rPr>
              <a:t>SW</a:t>
            </a:r>
            <a:r>
              <a:rPr lang="ko-KR" altLang="en-US" sz="5000" b="1" spc="-151" dirty="0">
                <a:solidFill>
                  <a:schemeClr val="accent2">
                    <a:lumMod val="75000"/>
                  </a:schemeClr>
                </a:solidFill>
              </a:rPr>
              <a:t>개발</a:t>
            </a:r>
            <a:r>
              <a:rPr lang="en-US" altLang="ko-KR" sz="5000" b="1" spc="-151" dirty="0">
                <a:solidFill>
                  <a:schemeClr val="accent2">
                    <a:lumMod val="75000"/>
                  </a:schemeClr>
                </a:solidFill>
              </a:rPr>
              <a:t>/HW</a:t>
            </a:r>
            <a:r>
              <a:rPr lang="ko-KR" altLang="en-US" sz="5000" b="1" spc="-151" dirty="0">
                <a:solidFill>
                  <a:schemeClr val="accent2">
                    <a:lumMod val="75000"/>
                  </a:schemeClr>
                </a:solidFill>
              </a:rPr>
              <a:t>제작 설계서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56705" y="3678123"/>
            <a:ext cx="71985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pc="-151" dirty="0">
                <a:solidFill>
                  <a:srgbClr val="77787B"/>
                </a:solidFill>
              </a:rPr>
              <a:t>프로젝트 명 </a:t>
            </a:r>
            <a:r>
              <a:rPr lang="en-US" altLang="ko-KR" sz="2400" b="1" spc="-151" dirty="0">
                <a:solidFill>
                  <a:srgbClr val="77787B"/>
                </a:solidFill>
              </a:rPr>
              <a:t>: </a:t>
            </a:r>
            <a:r>
              <a:rPr lang="ko-KR" altLang="en-US" sz="2400" b="1" dirty="0"/>
              <a:t>대중교통</a:t>
            </a:r>
            <a:r>
              <a:rPr lang="en-US" altLang="ko-KR" sz="2400" b="1" dirty="0"/>
              <a:t>(</a:t>
            </a:r>
            <a:r>
              <a:rPr lang="ko-KR" altLang="en-US" sz="2400" b="1" dirty="0"/>
              <a:t>광역버스</a:t>
            </a:r>
            <a:r>
              <a:rPr lang="en-US" altLang="ko-KR" sz="2400" b="1" dirty="0"/>
              <a:t>) </a:t>
            </a:r>
            <a:r>
              <a:rPr lang="ko-KR" altLang="en-US" sz="2400" b="1" dirty="0"/>
              <a:t>대기인원을 판별</a:t>
            </a:r>
            <a:r>
              <a:rPr lang="en-US" altLang="ko-KR" sz="2400" b="1" dirty="0"/>
              <a:t>,</a:t>
            </a:r>
          </a:p>
          <a:p>
            <a:r>
              <a:rPr lang="en-US" altLang="ko-KR" sz="2400" b="1" dirty="0"/>
              <a:t>		</a:t>
            </a:r>
            <a:r>
              <a:rPr lang="ko-KR" altLang="en-US" sz="2400" b="1" dirty="0"/>
              <a:t>계산 후 더 정확한 최소시간 경로 지원 시스템</a:t>
            </a:r>
          </a:p>
        </p:txBody>
      </p:sp>
      <p:grpSp>
        <p:nvGrpSpPr>
          <p:cNvPr id="15" name="그룹 14"/>
          <p:cNvGrpSpPr/>
          <p:nvPr/>
        </p:nvGrpSpPr>
        <p:grpSpPr>
          <a:xfrm>
            <a:off x="75732" y="166949"/>
            <a:ext cx="2192015" cy="600145"/>
            <a:chOff x="75729" y="166947"/>
            <a:chExt cx="2192015" cy="600145"/>
          </a:xfrm>
        </p:grpSpPr>
        <p:grpSp>
          <p:nvGrpSpPr>
            <p:cNvPr id="16" name="그룹 6"/>
            <p:cNvGrpSpPr/>
            <p:nvPr/>
          </p:nvGrpSpPr>
          <p:grpSpPr>
            <a:xfrm>
              <a:off x="683568" y="199273"/>
              <a:ext cx="1584176" cy="461665"/>
              <a:chOff x="683568" y="199273"/>
              <a:chExt cx="1584176" cy="461665"/>
            </a:xfrm>
          </p:grpSpPr>
          <p:cxnSp>
            <p:nvCxnSpPr>
              <p:cNvPr id="23" name="직선 연결선 22"/>
              <p:cNvCxnSpPr/>
              <p:nvPr/>
            </p:nvCxnSpPr>
            <p:spPr>
              <a:xfrm>
                <a:off x="728966" y="206489"/>
                <a:ext cx="1538778" cy="0"/>
              </a:xfrm>
              <a:prstGeom prst="line">
                <a:avLst/>
              </a:prstGeom>
              <a:ln w="38100">
                <a:solidFill>
                  <a:srgbClr val="3B5A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TextBox 23"/>
              <p:cNvSpPr txBox="1"/>
              <p:nvPr/>
            </p:nvSpPr>
            <p:spPr>
              <a:xfrm>
                <a:off x="683568" y="199273"/>
                <a:ext cx="145264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200" b="1" dirty="0">
                    <a:solidFill>
                      <a:srgbClr val="3B5AA8"/>
                    </a:solidFill>
                    <a:latin typeface="+mn-ea"/>
                  </a:rPr>
                  <a:t>내가 기획한 </a:t>
                </a:r>
                <a:r>
                  <a:rPr lang="en-US" altLang="ko-KR" sz="1200" b="1" dirty="0">
                    <a:solidFill>
                      <a:srgbClr val="3B5AA8"/>
                    </a:solidFill>
                    <a:latin typeface="+mn-ea"/>
                  </a:rPr>
                  <a:t>ICT</a:t>
                </a:r>
                <a:r>
                  <a:rPr lang="ko-KR" altLang="en-US" sz="1200" b="1" dirty="0">
                    <a:solidFill>
                      <a:srgbClr val="3B5AA8"/>
                    </a:solidFill>
                    <a:latin typeface="+mn-ea"/>
                  </a:rPr>
                  <a:t>가</a:t>
                </a:r>
                <a:endParaRPr lang="en-US" altLang="ko-KR" sz="1200" b="1" dirty="0">
                  <a:solidFill>
                    <a:srgbClr val="3B5AA8"/>
                  </a:solidFill>
                  <a:latin typeface="+mn-ea"/>
                </a:endParaRPr>
              </a:p>
              <a:p>
                <a:r>
                  <a:rPr lang="ko-KR" altLang="en-US" sz="1200" b="1" dirty="0">
                    <a:solidFill>
                      <a:srgbClr val="3B5AA8"/>
                    </a:solidFill>
                    <a:latin typeface="+mn-ea"/>
                  </a:rPr>
                  <a:t>세상을 바꾼다면</a:t>
                </a:r>
                <a:r>
                  <a:rPr lang="en-US" altLang="ko-KR" sz="1200" b="1" dirty="0">
                    <a:solidFill>
                      <a:srgbClr val="3B5AA8"/>
                    </a:solidFill>
                    <a:latin typeface="+mn-ea"/>
                  </a:rPr>
                  <a:t>?</a:t>
                </a:r>
                <a:endParaRPr lang="ko-KR" altLang="en-US" sz="1200" b="1" dirty="0">
                  <a:solidFill>
                    <a:srgbClr val="3B5AA8"/>
                  </a:solidFill>
                  <a:latin typeface="+mn-ea"/>
                </a:endParaRPr>
              </a:p>
            </p:txBody>
          </p:sp>
        </p:grpSp>
        <p:pic>
          <p:nvPicPr>
            <p:cNvPr id="22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729" y="166947"/>
              <a:ext cx="607839" cy="600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5" name="TextBox 24"/>
          <p:cNvSpPr txBox="1"/>
          <p:nvPr/>
        </p:nvSpPr>
        <p:spPr>
          <a:xfrm>
            <a:off x="808680" y="4754470"/>
            <a:ext cx="7526640" cy="11526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0" latinLnBrk="0" hangingPunct="0">
              <a:lnSpc>
                <a:spcPct val="150000"/>
              </a:lnSpc>
              <a:buClr>
                <a:schemeClr val="tx2">
                  <a:lumMod val="40000"/>
                  <a:lumOff val="60000"/>
                </a:schemeClr>
              </a:buClr>
              <a:buSzPct val="120000"/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2020. 07. 25</a:t>
            </a:r>
          </a:p>
          <a:p>
            <a:pPr algn="ctr" eaLnBrk="0" latinLnBrk="0" hangingPunct="0">
              <a:lnSpc>
                <a:spcPct val="150000"/>
              </a:lnSpc>
              <a:buClr>
                <a:schemeClr val="tx2">
                  <a:lumMod val="40000"/>
                  <a:lumOff val="60000"/>
                </a:schemeClr>
              </a:buClr>
              <a:buSzPct val="120000"/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(THE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파코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) –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김우진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이유진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이채민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ctr" eaLnBrk="0" latinLnBrk="0" hangingPunct="0">
              <a:lnSpc>
                <a:spcPct val="150000"/>
              </a:lnSpc>
              <a:buClr>
                <a:schemeClr val="tx2">
                  <a:lumMod val="40000"/>
                  <a:lumOff val="60000"/>
                </a:schemeClr>
              </a:buClr>
              <a:buSzPct val="120000"/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Mentor 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노 승 협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9256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156140C4-85AE-4E4E-9D98-99AAE78E458C}"/>
              </a:ext>
            </a:extLst>
          </p:cNvPr>
          <p:cNvSpPr/>
          <p:nvPr/>
        </p:nvSpPr>
        <p:spPr>
          <a:xfrm>
            <a:off x="222255" y="1473900"/>
            <a:ext cx="8684677" cy="5194419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15" name="그림 114">
            <a:extLst>
              <a:ext uri="{FF2B5EF4-FFF2-40B4-BE49-F238E27FC236}">
                <a16:creationId xmlns:a16="http://schemas.microsoft.com/office/drawing/2014/main" id="{7BB7E62D-3214-4152-98F0-30FE75DE7A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1771" y="5754597"/>
            <a:ext cx="2280723" cy="536996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7" y="692696"/>
            <a:ext cx="3565521" cy="28520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| </a:t>
            </a:r>
            <a:r>
              <a:rPr kumimoji="0" lang="ko-KR" altLang="en-US" sz="17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서비스 구성도 </a:t>
            </a: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- </a:t>
            </a:r>
            <a:r>
              <a:rPr kumimoji="0" lang="ko-KR" altLang="en-US" sz="105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서비스 </a:t>
            </a:r>
            <a:r>
              <a:rPr kumimoji="0" lang="ko-KR" altLang="en-US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시나리오</a:t>
            </a:r>
            <a:endParaRPr kumimoji="0" lang="ko-KR" altLang="en-US" sz="1050" b="0" i="0" u="none" strike="noStrike" kern="1200" cap="none" spc="-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3" name="사각형: 둥근 모서리 62">
            <a:extLst>
              <a:ext uri="{FF2B5EF4-FFF2-40B4-BE49-F238E27FC236}">
                <a16:creationId xmlns:a16="http://schemas.microsoft.com/office/drawing/2014/main" id="{54D241D6-A4C2-4DC3-A052-5FDE6FC1E0D8}"/>
              </a:ext>
            </a:extLst>
          </p:cNvPr>
          <p:cNvSpPr/>
          <p:nvPr/>
        </p:nvSpPr>
        <p:spPr>
          <a:xfrm>
            <a:off x="4081112" y="3647439"/>
            <a:ext cx="3259488" cy="2107158"/>
          </a:xfrm>
          <a:prstGeom prst="roundRect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4EC75A48-B9B0-467A-9B1D-C3219956C596}"/>
              </a:ext>
            </a:extLst>
          </p:cNvPr>
          <p:cNvGrpSpPr/>
          <p:nvPr/>
        </p:nvGrpSpPr>
        <p:grpSpPr>
          <a:xfrm>
            <a:off x="281433" y="3256822"/>
            <a:ext cx="1324338" cy="1463523"/>
            <a:chOff x="616953" y="2293113"/>
            <a:chExt cx="2141317" cy="2388062"/>
          </a:xfrm>
        </p:grpSpPr>
        <p:pic>
          <p:nvPicPr>
            <p:cNvPr id="65" name="Picture 4" descr="íì´ì¹´ë©ë¼ì ëí ì´ë¯¸ì§ ê²ìê²°ê³¼">
              <a:extLst>
                <a:ext uri="{FF2B5EF4-FFF2-40B4-BE49-F238E27FC236}">
                  <a16:creationId xmlns:a16="http://schemas.microsoft.com/office/drawing/2014/main" id="{DEC4CAAA-4B93-44E5-AC99-B0369D032C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6953" y="3075187"/>
              <a:ext cx="2141317" cy="16059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6" name="Picture 2" descr="ë¼ì¦ë² ë¦¬íì´ì ëí ì´ë¯¸ì§ ê²ìê²°ê³¼">
              <a:extLst>
                <a:ext uri="{FF2B5EF4-FFF2-40B4-BE49-F238E27FC236}">
                  <a16:creationId xmlns:a16="http://schemas.microsoft.com/office/drawing/2014/main" id="{E3D092DF-A330-4815-B008-4B972EF536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6622" y="2293113"/>
              <a:ext cx="950990" cy="985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A9A79590-5AC7-4A53-ACF9-F56359CCF6F5}"/>
              </a:ext>
            </a:extLst>
          </p:cNvPr>
          <p:cNvCxnSpPr>
            <a:cxnSpLocks/>
            <a:stCxn id="66" idx="3"/>
            <a:endCxn id="43" idx="1"/>
          </p:cNvCxnSpPr>
          <p:nvPr/>
        </p:nvCxnSpPr>
        <p:spPr>
          <a:xfrm flipV="1">
            <a:off x="943603" y="2451865"/>
            <a:ext cx="1203192" cy="1106913"/>
          </a:xfrm>
          <a:prstGeom prst="straightConnector1">
            <a:avLst/>
          </a:prstGeom>
          <a:noFill/>
          <a:ln w="57150" cap="flat" cmpd="sng" algn="ctr">
            <a:solidFill>
              <a:sysClr val="windowText" lastClr="000000"/>
            </a:solidFill>
            <a:prstDash val="sysDot"/>
            <a:miter lim="800000"/>
            <a:tailEnd type="triangle"/>
          </a:ln>
          <a:effectLst/>
        </p:spPr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D3860639-A5EC-4F6F-9585-D87D5AD30018}"/>
              </a:ext>
            </a:extLst>
          </p:cNvPr>
          <p:cNvCxnSpPr>
            <a:cxnSpLocks/>
            <a:stCxn id="82" idx="3"/>
            <a:endCxn id="5" idx="1"/>
          </p:cNvCxnSpPr>
          <p:nvPr/>
        </p:nvCxnSpPr>
        <p:spPr>
          <a:xfrm flipV="1">
            <a:off x="3334208" y="2324090"/>
            <a:ext cx="588734" cy="248673"/>
          </a:xfrm>
          <a:prstGeom prst="straightConnector1">
            <a:avLst/>
          </a:prstGeom>
          <a:noFill/>
          <a:ln w="57150" cap="flat" cmpd="sng" algn="ctr">
            <a:solidFill>
              <a:sysClr val="windowText" lastClr="000000"/>
            </a:solidFill>
            <a:prstDash val="sysDash"/>
            <a:miter lim="800000"/>
            <a:tailEnd type="triangle"/>
          </a:ln>
          <a:effectLst/>
        </p:spPr>
      </p:cxn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2E61B631-6C68-4E52-BEA0-6BCC6AB9BEB5}"/>
              </a:ext>
            </a:extLst>
          </p:cNvPr>
          <p:cNvGrpSpPr/>
          <p:nvPr/>
        </p:nvGrpSpPr>
        <p:grpSpPr>
          <a:xfrm>
            <a:off x="2536283" y="2267515"/>
            <a:ext cx="797925" cy="610496"/>
            <a:chOff x="4264433" y="2644795"/>
            <a:chExt cx="1633960" cy="1344592"/>
          </a:xfrm>
        </p:grpSpPr>
        <p:sp>
          <p:nvSpPr>
            <p:cNvPr id="82" name="사각형: 둥근 모서리 81">
              <a:extLst>
                <a:ext uri="{FF2B5EF4-FFF2-40B4-BE49-F238E27FC236}">
                  <a16:creationId xmlns:a16="http://schemas.microsoft.com/office/drawing/2014/main" id="{BA889D0B-F64F-412E-9E28-49A25F169DDC}"/>
                </a:ext>
              </a:extLst>
            </p:cNvPr>
            <p:cNvSpPr/>
            <p:nvPr/>
          </p:nvSpPr>
          <p:spPr>
            <a:xfrm>
              <a:off x="4264433" y="2644795"/>
              <a:ext cx="1633960" cy="1344592"/>
            </a:xfrm>
            <a:prstGeom prst="roundRect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84" name="그래픽 83" descr="클래퍼 보드">
              <a:extLst>
                <a:ext uri="{FF2B5EF4-FFF2-40B4-BE49-F238E27FC236}">
                  <a16:creationId xmlns:a16="http://schemas.microsoft.com/office/drawing/2014/main" id="{B8269E0E-746B-4783-995C-A4404213B10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620207" y="2791291"/>
              <a:ext cx="914400" cy="914400"/>
            </a:xfrm>
            <a:prstGeom prst="rect">
              <a:avLst/>
            </a:prstGeom>
          </p:spPr>
        </p:pic>
      </p:grp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4D2BA7FA-A07A-4F47-9032-940ED3213DC6}"/>
              </a:ext>
            </a:extLst>
          </p:cNvPr>
          <p:cNvGrpSpPr/>
          <p:nvPr/>
        </p:nvGrpSpPr>
        <p:grpSpPr>
          <a:xfrm>
            <a:off x="4630381" y="3826935"/>
            <a:ext cx="2367185" cy="1619964"/>
            <a:chOff x="8199016" y="2427174"/>
            <a:chExt cx="2154475" cy="2043695"/>
          </a:xfrm>
        </p:grpSpPr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FB09B8F1-9E4F-46D5-AA98-E854B3918EB2}"/>
                </a:ext>
              </a:extLst>
            </p:cNvPr>
            <p:cNvGrpSpPr/>
            <p:nvPr/>
          </p:nvGrpSpPr>
          <p:grpSpPr>
            <a:xfrm>
              <a:off x="8199016" y="2427174"/>
              <a:ext cx="2154475" cy="2043695"/>
              <a:chOff x="8719531" y="2586456"/>
              <a:chExt cx="1633960" cy="1624526"/>
            </a:xfrm>
          </p:grpSpPr>
          <p:sp>
            <p:nvSpPr>
              <p:cNvPr id="89" name="사각형: 둥근 모서리 88">
                <a:extLst>
                  <a:ext uri="{FF2B5EF4-FFF2-40B4-BE49-F238E27FC236}">
                    <a16:creationId xmlns:a16="http://schemas.microsoft.com/office/drawing/2014/main" id="{923C69CF-2D11-495D-BE35-E68E6E422BDE}"/>
                  </a:ext>
                </a:extLst>
              </p:cNvPr>
              <p:cNvSpPr/>
              <p:nvPr/>
            </p:nvSpPr>
            <p:spPr>
              <a:xfrm>
                <a:off x="8719531" y="2866390"/>
                <a:ext cx="1633960" cy="1344592"/>
              </a:xfrm>
              <a:prstGeom prst="roundRect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pic>
            <p:nvPicPr>
              <p:cNvPr id="90" name="그림 89">
                <a:extLst>
                  <a:ext uri="{FF2B5EF4-FFF2-40B4-BE49-F238E27FC236}">
                    <a16:creationId xmlns:a16="http://schemas.microsoft.com/office/drawing/2014/main" id="{D494EA2A-2A8E-41E9-8BFB-C53308A6455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/>
              <a:srcRect t="18042" b="17115"/>
              <a:stretch/>
            </p:blipFill>
            <p:spPr>
              <a:xfrm>
                <a:off x="8912971" y="2586456"/>
                <a:ext cx="1202857" cy="637713"/>
              </a:xfrm>
              <a:prstGeom prst="rect">
                <a:avLst/>
              </a:prstGeom>
            </p:spPr>
          </p:pic>
        </p:grpSp>
        <p:pic>
          <p:nvPicPr>
            <p:cNvPr id="88" name="그래픽 87" descr="문서">
              <a:extLst>
                <a:ext uri="{FF2B5EF4-FFF2-40B4-BE49-F238E27FC236}">
                  <a16:creationId xmlns:a16="http://schemas.microsoft.com/office/drawing/2014/main" id="{3CDD8F74-E9DE-42E2-A3A6-A1A357B219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8850851" y="3196096"/>
              <a:ext cx="914400" cy="914400"/>
            </a:xfrm>
            <a:prstGeom prst="rect">
              <a:avLst/>
            </a:prstGeom>
          </p:spPr>
        </p:pic>
      </p:grp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51FE79C0-A424-4470-A7FB-9AA317A8E45F}"/>
              </a:ext>
            </a:extLst>
          </p:cNvPr>
          <p:cNvCxnSpPr>
            <a:cxnSpLocks/>
            <a:stCxn id="89" idx="3"/>
            <a:endCxn id="44" idx="1"/>
          </p:cNvCxnSpPr>
          <p:nvPr/>
        </p:nvCxnSpPr>
        <p:spPr>
          <a:xfrm>
            <a:off x="6997566" y="4776491"/>
            <a:ext cx="1051148" cy="1247524"/>
          </a:xfrm>
          <a:prstGeom prst="straightConnector1">
            <a:avLst/>
          </a:prstGeom>
          <a:noFill/>
          <a:ln w="57150" cap="flat" cmpd="sng" algn="ctr">
            <a:solidFill>
              <a:sysClr val="windowText" lastClr="000000"/>
            </a:solidFill>
            <a:prstDash val="sysDot"/>
            <a:miter lim="800000"/>
            <a:headEnd type="triangle" w="med" len="med"/>
            <a:tailEnd type="triangle" w="med" len="med"/>
          </a:ln>
          <a:effectLst/>
        </p:spPr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6BA52DCD-4191-4254-AFFA-666CF3B09C57}"/>
              </a:ext>
            </a:extLst>
          </p:cNvPr>
          <p:cNvSpPr txBox="1"/>
          <p:nvPr/>
        </p:nvSpPr>
        <p:spPr>
          <a:xfrm>
            <a:off x="2018542" y="3279378"/>
            <a:ext cx="2523599" cy="46166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92D050"/>
                </a:solidFill>
                <a:latin typeface="Snap ITC" panose="04040A07060A02020202" pitchFamily="82" charset="0"/>
                <a:ea typeface="+mj-ea"/>
              </a:rPr>
              <a:t>VIDEO EDIT</a:t>
            </a:r>
            <a:endParaRPr lang="ko-KR" altLang="en-US" sz="2400" b="1" dirty="0">
              <a:solidFill>
                <a:srgbClr val="92D050"/>
              </a:solidFill>
              <a:latin typeface="Snap ITC" panose="04040A07060A02020202" pitchFamily="82" charset="0"/>
              <a:ea typeface="+mj-ea"/>
            </a:endParaRPr>
          </a:p>
        </p:txBody>
      </p:sp>
      <p:pic>
        <p:nvPicPr>
          <p:cNvPr id="44" name="그림 43" descr="거리, 시계, 측면, 표지판이(가) 표시된 사진&#10;&#10;자동 생성된 설명">
            <a:extLst>
              <a:ext uri="{FF2B5EF4-FFF2-40B4-BE49-F238E27FC236}">
                <a16:creationId xmlns:a16="http://schemas.microsoft.com/office/drawing/2014/main" id="{FEF99C4F-F51D-45C9-92CD-FD68443C932C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02" t="17881" r="37100" b="19945"/>
          <a:stretch/>
        </p:blipFill>
        <p:spPr>
          <a:xfrm>
            <a:off x="8048714" y="5446899"/>
            <a:ext cx="679419" cy="1154231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098C6114-73EB-4EF8-A5DF-E6C9339CD0A9}"/>
              </a:ext>
            </a:extLst>
          </p:cNvPr>
          <p:cNvSpPr txBox="1"/>
          <p:nvPr/>
        </p:nvSpPr>
        <p:spPr>
          <a:xfrm>
            <a:off x="2365157" y="2858366"/>
            <a:ext cx="83869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Video.mp4</a:t>
            </a:r>
          </a:p>
        </p:txBody>
      </p:sp>
      <p:pic>
        <p:nvPicPr>
          <p:cNvPr id="5" name="그림 4" descr="시계이(가) 표시된 사진&#10;&#10;자동 생성된 설명">
            <a:extLst>
              <a:ext uri="{FF2B5EF4-FFF2-40B4-BE49-F238E27FC236}">
                <a16:creationId xmlns:a16="http://schemas.microsoft.com/office/drawing/2014/main" id="{25BC4EBD-9DBA-4F62-B477-D8B7B98FEE6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2942" y="1919749"/>
            <a:ext cx="605929" cy="808682"/>
          </a:xfrm>
          <a:prstGeom prst="rect">
            <a:avLst/>
          </a:prstGeom>
        </p:spPr>
      </p:pic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FAD7EC5C-BA3B-4C36-919D-59EF03FA1E7E}"/>
              </a:ext>
            </a:extLst>
          </p:cNvPr>
          <p:cNvCxnSpPr>
            <a:cxnSpLocks/>
            <a:stCxn id="43" idx="3"/>
            <a:endCxn id="63" idx="0"/>
          </p:cNvCxnSpPr>
          <p:nvPr/>
        </p:nvCxnSpPr>
        <p:spPr>
          <a:xfrm>
            <a:off x="4816564" y="2451865"/>
            <a:ext cx="894292" cy="1195574"/>
          </a:xfrm>
          <a:prstGeom prst="straightConnector1">
            <a:avLst/>
          </a:prstGeom>
          <a:noFill/>
          <a:ln w="571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A7A0019C-D6FB-444E-9B97-68A28F3625DB}"/>
              </a:ext>
            </a:extLst>
          </p:cNvPr>
          <p:cNvSpPr/>
          <p:nvPr/>
        </p:nvSpPr>
        <p:spPr>
          <a:xfrm>
            <a:off x="2146795" y="1615871"/>
            <a:ext cx="2669769" cy="1671987"/>
          </a:xfrm>
          <a:prstGeom prst="roundRect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5326B10-D592-447D-B125-E0E049CC207C}"/>
              </a:ext>
            </a:extLst>
          </p:cNvPr>
          <p:cNvSpPr txBox="1"/>
          <p:nvPr/>
        </p:nvSpPr>
        <p:spPr>
          <a:xfrm>
            <a:off x="323527" y="4596886"/>
            <a:ext cx="2523599" cy="83099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92D050"/>
                </a:solidFill>
                <a:latin typeface="Snap ITC" panose="04040A07060A02020202" pitchFamily="82" charset="0"/>
                <a:ea typeface="+mj-ea"/>
              </a:rPr>
              <a:t>Real time Camera</a:t>
            </a:r>
            <a:endParaRPr lang="ko-KR" altLang="en-US" sz="2400" b="1" dirty="0">
              <a:solidFill>
                <a:srgbClr val="92D050"/>
              </a:solidFill>
              <a:latin typeface="Snap ITC" panose="04040A07060A02020202" pitchFamily="82" charset="0"/>
              <a:ea typeface="+mj-ea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F623353-243E-41BC-86D5-F5650865795A}"/>
              </a:ext>
            </a:extLst>
          </p:cNvPr>
          <p:cNvSpPr txBox="1"/>
          <p:nvPr/>
        </p:nvSpPr>
        <p:spPr>
          <a:xfrm>
            <a:off x="5813973" y="3194254"/>
            <a:ext cx="2917789" cy="46166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92D050"/>
                </a:solidFill>
                <a:latin typeface="Snap ITC" panose="04040A07060A02020202" pitchFamily="82" charset="0"/>
                <a:ea typeface="+mj-ea"/>
              </a:rPr>
              <a:t>Server(for DB)</a:t>
            </a:r>
            <a:endParaRPr lang="ko-KR" altLang="en-US" sz="2400" b="1" dirty="0">
              <a:solidFill>
                <a:srgbClr val="92D050"/>
              </a:solidFill>
              <a:latin typeface="Snap ITC" panose="04040A07060A02020202" pitchFamily="82" charset="0"/>
              <a:ea typeface="+mj-ea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E0024A9-9FD5-44EF-B40B-CCEDEF8FA333}"/>
              </a:ext>
            </a:extLst>
          </p:cNvPr>
          <p:cNvSpPr txBox="1"/>
          <p:nvPr/>
        </p:nvSpPr>
        <p:spPr>
          <a:xfrm>
            <a:off x="6373062" y="6142670"/>
            <a:ext cx="1799610" cy="46166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92D050"/>
                </a:solidFill>
                <a:latin typeface="Snap ITC" panose="04040A07060A02020202" pitchFamily="82" charset="0"/>
                <a:ea typeface="+mj-ea"/>
              </a:rPr>
              <a:t>User App</a:t>
            </a:r>
            <a:endParaRPr lang="ko-KR" altLang="en-US" sz="2400" b="1" dirty="0">
              <a:solidFill>
                <a:srgbClr val="92D050"/>
              </a:solidFill>
              <a:latin typeface="Snap ITC" panose="04040A07060A02020202" pitchFamily="82" charset="0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1281810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서비스 구성도</a:t>
            </a: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- 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서비스 시나리오</a:t>
            </a:r>
            <a:endParaRPr kumimoji="0" lang="ko-KR" altLang="en-US" sz="1000" b="0" i="0" u="none" strike="noStrike" kern="1200" cap="none" spc="-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b="0" i="0" u="none" strike="noStrike" kern="1200" cap="none" spc="-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222256" y="1473901"/>
            <a:ext cx="4291660" cy="4386448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49E862D-DEC1-4F85-9CD2-0CF387D69237}"/>
              </a:ext>
            </a:extLst>
          </p:cNvPr>
          <p:cNvSpPr/>
          <p:nvPr/>
        </p:nvSpPr>
        <p:spPr>
          <a:xfrm>
            <a:off x="4572000" y="1473901"/>
            <a:ext cx="4493760" cy="4386448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>
              <a:defRPr/>
            </a:pPr>
            <a:r>
              <a:rPr lang="en-US" altLang="ko-KR" sz="1400" b="1" dirty="0">
                <a:solidFill>
                  <a:prstClr val="black"/>
                </a:solidFill>
              </a:rPr>
              <a:t>- back-end</a:t>
            </a:r>
          </a:p>
          <a:p>
            <a:pPr lvl="0">
              <a:defRPr/>
            </a:pPr>
            <a:r>
              <a:rPr lang="en-US" altLang="ko-KR" sz="1400" b="1" dirty="0">
                <a:solidFill>
                  <a:prstClr val="black"/>
                </a:solidFill>
              </a:rPr>
              <a:t>1. </a:t>
            </a:r>
            <a:r>
              <a:rPr lang="ko-KR" altLang="en-US" sz="1400" b="1" dirty="0">
                <a:solidFill>
                  <a:prstClr val="black"/>
                </a:solidFill>
              </a:rPr>
              <a:t>영상처리 </a:t>
            </a:r>
            <a:r>
              <a:rPr lang="en-US" altLang="ko-KR" sz="1400" b="1" dirty="0">
                <a:solidFill>
                  <a:prstClr val="black"/>
                </a:solidFill>
              </a:rPr>
              <a:t>: </a:t>
            </a:r>
            <a:r>
              <a:rPr lang="ko-KR" altLang="en-US" sz="1400" b="1" dirty="0" err="1">
                <a:solidFill>
                  <a:prstClr val="black"/>
                </a:solidFill>
              </a:rPr>
              <a:t>라즈베리파이를</a:t>
            </a:r>
            <a:r>
              <a:rPr lang="ko-KR" altLang="en-US" sz="1400" b="1" dirty="0">
                <a:solidFill>
                  <a:prstClr val="black"/>
                </a:solidFill>
              </a:rPr>
              <a:t> 통해 영상처리를 해서 </a:t>
            </a:r>
            <a:r>
              <a:rPr lang="en-US" altLang="ko-KR" sz="1400" b="1" dirty="0">
                <a:solidFill>
                  <a:prstClr val="black"/>
                </a:solidFill>
              </a:rPr>
              <a:t>			</a:t>
            </a:r>
            <a:r>
              <a:rPr lang="ko-KR" altLang="en-US" sz="1400" b="1" dirty="0">
                <a:solidFill>
                  <a:prstClr val="black"/>
                </a:solidFill>
              </a:rPr>
              <a:t>사람인원 수 파악</a:t>
            </a:r>
          </a:p>
          <a:p>
            <a:pPr lvl="0">
              <a:defRPr/>
            </a:pPr>
            <a:r>
              <a:rPr lang="en-US" altLang="ko-KR" sz="1400" b="1" dirty="0">
                <a:solidFill>
                  <a:prstClr val="black"/>
                </a:solidFill>
              </a:rPr>
              <a:t>2. </a:t>
            </a:r>
            <a:r>
              <a:rPr lang="ko-KR" altLang="en-US" sz="1400" b="1" dirty="0">
                <a:solidFill>
                  <a:prstClr val="black"/>
                </a:solidFill>
              </a:rPr>
              <a:t>영상분석 결과 </a:t>
            </a:r>
            <a:r>
              <a:rPr lang="en-US" altLang="ko-KR" sz="1400" b="1" dirty="0">
                <a:solidFill>
                  <a:prstClr val="black"/>
                </a:solidFill>
              </a:rPr>
              <a:t>: </a:t>
            </a:r>
            <a:r>
              <a:rPr lang="ko-KR" altLang="en-US" sz="1400" b="1" dirty="0">
                <a:solidFill>
                  <a:prstClr val="black"/>
                </a:solidFill>
              </a:rPr>
              <a:t>현재 정거장 대기인원수 </a:t>
            </a:r>
            <a:r>
              <a:rPr lang="en-US" altLang="ko-KR" sz="1400" b="1" dirty="0">
                <a:solidFill>
                  <a:prstClr val="black"/>
                </a:solidFill>
              </a:rPr>
              <a:t>, </a:t>
            </a:r>
            <a:r>
              <a:rPr lang="ko-KR" altLang="en-US" sz="1400" b="1" dirty="0">
                <a:solidFill>
                  <a:prstClr val="black"/>
                </a:solidFill>
              </a:rPr>
              <a:t>측정된 시간</a:t>
            </a:r>
            <a:r>
              <a:rPr lang="en-US" altLang="ko-KR" sz="1400" b="1" dirty="0">
                <a:solidFill>
                  <a:prstClr val="black"/>
                </a:solidFill>
              </a:rPr>
              <a:t>, </a:t>
            </a:r>
            <a:r>
              <a:rPr lang="ko-KR" altLang="en-US" sz="1400" b="1" dirty="0">
                <a:solidFill>
                  <a:prstClr val="black"/>
                </a:solidFill>
              </a:rPr>
              <a:t>해당 정류장의 </a:t>
            </a:r>
            <a:r>
              <a:rPr lang="en-US" altLang="ko-KR" sz="1400" b="1" dirty="0">
                <a:solidFill>
                  <a:prstClr val="black"/>
                </a:solidFill>
              </a:rPr>
              <a:t>ID</a:t>
            </a:r>
            <a:r>
              <a:rPr lang="ko-KR" altLang="en-US" sz="1400" b="1" dirty="0">
                <a:solidFill>
                  <a:prstClr val="black"/>
                </a:solidFill>
              </a:rPr>
              <a:t>를 서버 데이터 베이스에 저장</a:t>
            </a:r>
          </a:p>
          <a:p>
            <a:pPr lvl="0">
              <a:defRPr/>
            </a:pPr>
            <a:endParaRPr lang="ko-KR" altLang="en-US" sz="1400" b="1" dirty="0">
              <a:solidFill>
                <a:prstClr val="black"/>
              </a:solidFill>
            </a:endParaRPr>
          </a:p>
          <a:p>
            <a:pPr lvl="0">
              <a:defRPr/>
            </a:pPr>
            <a:r>
              <a:rPr lang="en-US" altLang="ko-KR" sz="1400" b="1" dirty="0">
                <a:solidFill>
                  <a:prstClr val="black"/>
                </a:solidFill>
              </a:rPr>
              <a:t>- front-end</a:t>
            </a:r>
          </a:p>
          <a:p>
            <a:pPr lvl="0">
              <a:defRPr/>
            </a:pPr>
            <a:r>
              <a:rPr lang="en-US" altLang="ko-KR" sz="1400" b="1" dirty="0">
                <a:solidFill>
                  <a:prstClr val="black"/>
                </a:solidFill>
              </a:rPr>
              <a:t>1. </a:t>
            </a:r>
            <a:r>
              <a:rPr lang="ko-KR" altLang="en-US" sz="1400" b="1" dirty="0">
                <a:solidFill>
                  <a:prstClr val="black"/>
                </a:solidFill>
              </a:rPr>
              <a:t>데이터 요청</a:t>
            </a:r>
            <a:r>
              <a:rPr lang="en-US" altLang="ko-KR" sz="1400" b="1" dirty="0">
                <a:solidFill>
                  <a:prstClr val="black"/>
                </a:solidFill>
              </a:rPr>
              <a:t>(</a:t>
            </a:r>
            <a:r>
              <a:rPr lang="ko-KR" altLang="en-US" sz="1400" b="1" dirty="0">
                <a:solidFill>
                  <a:prstClr val="black"/>
                </a:solidFill>
              </a:rPr>
              <a:t>서버</a:t>
            </a:r>
            <a:r>
              <a:rPr lang="en-US" altLang="ko-KR" sz="1400" b="1" dirty="0">
                <a:solidFill>
                  <a:prstClr val="black"/>
                </a:solidFill>
              </a:rPr>
              <a:t>) : </a:t>
            </a:r>
            <a:r>
              <a:rPr lang="ko-KR" altLang="en-US" sz="1400" b="1" dirty="0">
                <a:solidFill>
                  <a:prstClr val="black"/>
                </a:solidFill>
              </a:rPr>
              <a:t>영상처리한 사람의 인원 수 정보 </a:t>
            </a:r>
            <a:r>
              <a:rPr lang="en-US" altLang="ko-KR" sz="1400" b="1" dirty="0">
                <a:solidFill>
                  <a:prstClr val="black"/>
                </a:solidFill>
              </a:rPr>
              <a:t>			      </a:t>
            </a:r>
            <a:r>
              <a:rPr lang="ko-KR" altLang="en-US" sz="1400" b="1" dirty="0">
                <a:solidFill>
                  <a:prstClr val="black"/>
                </a:solidFill>
              </a:rPr>
              <a:t>데이터 요청</a:t>
            </a:r>
          </a:p>
          <a:p>
            <a:pPr lvl="0">
              <a:defRPr/>
            </a:pPr>
            <a:r>
              <a:rPr lang="en-US" altLang="ko-KR" sz="1400" b="1" dirty="0">
                <a:solidFill>
                  <a:prstClr val="black"/>
                </a:solidFill>
              </a:rPr>
              <a:t>2. </a:t>
            </a:r>
            <a:r>
              <a:rPr lang="ko-KR" altLang="en-US" sz="1400" b="1" dirty="0">
                <a:solidFill>
                  <a:prstClr val="black"/>
                </a:solidFill>
              </a:rPr>
              <a:t>데이터 전달</a:t>
            </a:r>
            <a:r>
              <a:rPr lang="en-US" altLang="ko-KR" sz="1400" b="1" dirty="0">
                <a:solidFill>
                  <a:prstClr val="black"/>
                </a:solidFill>
              </a:rPr>
              <a:t>(</a:t>
            </a:r>
            <a:r>
              <a:rPr lang="ko-KR" altLang="en-US" sz="1400" b="1" dirty="0" err="1">
                <a:solidFill>
                  <a:prstClr val="black"/>
                </a:solidFill>
              </a:rPr>
              <a:t>라즈베리파이</a:t>
            </a:r>
            <a:r>
              <a:rPr lang="en-US" altLang="ko-KR" sz="1400" b="1" dirty="0">
                <a:solidFill>
                  <a:prstClr val="black"/>
                </a:solidFill>
              </a:rPr>
              <a:t>) : </a:t>
            </a:r>
            <a:r>
              <a:rPr lang="ko-KR" altLang="en-US" sz="1400" b="1" dirty="0">
                <a:solidFill>
                  <a:prstClr val="black"/>
                </a:solidFill>
              </a:rPr>
              <a:t>요청한 데이터 서버로 전달</a:t>
            </a:r>
          </a:p>
          <a:p>
            <a:pPr lvl="0">
              <a:defRPr/>
            </a:pPr>
            <a:r>
              <a:rPr lang="en-US" altLang="ko-KR" sz="1400" b="1" dirty="0">
                <a:solidFill>
                  <a:prstClr val="black"/>
                </a:solidFill>
              </a:rPr>
              <a:t>3. </a:t>
            </a:r>
            <a:r>
              <a:rPr lang="ko-KR" altLang="en-US" sz="1400" b="1" dirty="0">
                <a:solidFill>
                  <a:prstClr val="black"/>
                </a:solidFill>
              </a:rPr>
              <a:t>데이터 요청</a:t>
            </a:r>
            <a:r>
              <a:rPr lang="en-US" altLang="ko-KR" sz="1400" b="1" dirty="0">
                <a:solidFill>
                  <a:prstClr val="black"/>
                </a:solidFill>
              </a:rPr>
              <a:t>(</a:t>
            </a:r>
            <a:r>
              <a:rPr lang="ko-KR" altLang="en-US" sz="1400" b="1" dirty="0">
                <a:solidFill>
                  <a:prstClr val="black"/>
                </a:solidFill>
              </a:rPr>
              <a:t>앱</a:t>
            </a:r>
            <a:r>
              <a:rPr lang="en-US" altLang="ko-KR" sz="1400" b="1" dirty="0">
                <a:solidFill>
                  <a:prstClr val="black"/>
                </a:solidFill>
              </a:rPr>
              <a:t>) : </a:t>
            </a:r>
            <a:r>
              <a:rPr lang="ko-KR" altLang="en-US" sz="1400" b="1" dirty="0">
                <a:solidFill>
                  <a:prstClr val="black"/>
                </a:solidFill>
              </a:rPr>
              <a:t>서버에 있는 데이터를 앱에서 요청</a:t>
            </a:r>
          </a:p>
          <a:p>
            <a:pPr lvl="0">
              <a:defRPr/>
            </a:pPr>
            <a:r>
              <a:rPr lang="en-US" altLang="ko-KR" sz="1400" b="1" dirty="0">
                <a:solidFill>
                  <a:prstClr val="black"/>
                </a:solidFill>
              </a:rPr>
              <a:t>4. </a:t>
            </a:r>
            <a:r>
              <a:rPr lang="ko-KR" altLang="en-US" sz="1400" b="1" dirty="0">
                <a:solidFill>
                  <a:prstClr val="black"/>
                </a:solidFill>
              </a:rPr>
              <a:t>데이터 전달</a:t>
            </a:r>
            <a:r>
              <a:rPr lang="en-US" altLang="ko-KR" sz="1400" b="1" dirty="0">
                <a:solidFill>
                  <a:prstClr val="black"/>
                </a:solidFill>
              </a:rPr>
              <a:t>(</a:t>
            </a:r>
            <a:r>
              <a:rPr lang="ko-KR" altLang="en-US" sz="1400" b="1" dirty="0">
                <a:solidFill>
                  <a:prstClr val="black"/>
                </a:solidFill>
              </a:rPr>
              <a:t>서버</a:t>
            </a:r>
            <a:r>
              <a:rPr lang="en-US" altLang="ko-KR" sz="1400" b="1" dirty="0">
                <a:solidFill>
                  <a:prstClr val="black"/>
                </a:solidFill>
              </a:rPr>
              <a:t>) : </a:t>
            </a:r>
            <a:r>
              <a:rPr lang="ko-KR" altLang="en-US" sz="1400" b="1" dirty="0">
                <a:solidFill>
                  <a:prstClr val="black"/>
                </a:solidFill>
              </a:rPr>
              <a:t>데이터를 앱으로 전달</a:t>
            </a: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86122093-295D-4670-965C-41CF40784A50}"/>
              </a:ext>
            </a:extLst>
          </p:cNvPr>
          <p:cNvGrpSpPr/>
          <p:nvPr/>
        </p:nvGrpSpPr>
        <p:grpSpPr>
          <a:xfrm>
            <a:off x="323528" y="1632561"/>
            <a:ext cx="1167701" cy="1047611"/>
            <a:chOff x="616953" y="2293113"/>
            <a:chExt cx="2141317" cy="2388062"/>
          </a:xfrm>
        </p:grpSpPr>
        <p:pic>
          <p:nvPicPr>
            <p:cNvPr id="17" name="Picture 4" descr="íì´ì¹´ë©ë¼ì ëí ì´ë¯¸ì§ ê²ìê²°ê³¼">
              <a:extLst>
                <a:ext uri="{FF2B5EF4-FFF2-40B4-BE49-F238E27FC236}">
                  <a16:creationId xmlns:a16="http://schemas.microsoft.com/office/drawing/2014/main" id="{11D0BFF9-D05D-47C6-B255-8744AEA1FC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6953" y="3075187"/>
              <a:ext cx="2141317" cy="16059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2" descr="ë¼ì¦ë² ë¦¬íì´ì ëí ì´ë¯¸ì§ ê²ìê²°ê³¼">
              <a:extLst>
                <a:ext uri="{FF2B5EF4-FFF2-40B4-BE49-F238E27FC236}">
                  <a16:creationId xmlns:a16="http://schemas.microsoft.com/office/drawing/2014/main" id="{725F36B8-F8C7-4882-A1F5-27CA40D1CB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6622" y="2293113"/>
              <a:ext cx="950990" cy="985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5A5FEB31-87CC-4EAD-9854-11E9D533D072}"/>
              </a:ext>
            </a:extLst>
          </p:cNvPr>
          <p:cNvSpPr/>
          <p:nvPr/>
        </p:nvSpPr>
        <p:spPr>
          <a:xfrm>
            <a:off x="1575106" y="2945285"/>
            <a:ext cx="1482143" cy="1384688"/>
          </a:xfrm>
          <a:prstGeom prst="roundRect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C41B2D19-9248-41E0-92F3-E00708BA4F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12865" y="3065317"/>
            <a:ext cx="783500" cy="184475"/>
          </a:xfrm>
          <a:prstGeom prst="rect">
            <a:avLst/>
          </a:prstGeom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7656CE79-E3B6-4BB2-8A2F-902B11E26EA1}"/>
              </a:ext>
            </a:extLst>
          </p:cNvPr>
          <p:cNvGrpSpPr/>
          <p:nvPr/>
        </p:nvGrpSpPr>
        <p:grpSpPr>
          <a:xfrm>
            <a:off x="1912865" y="3533071"/>
            <a:ext cx="783500" cy="606775"/>
            <a:chOff x="8199016" y="2427174"/>
            <a:chExt cx="2154475" cy="2043695"/>
          </a:xfrm>
        </p:grpSpPr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5770EB7D-EC93-47A7-A489-60BEE4C7FC5C}"/>
                </a:ext>
              </a:extLst>
            </p:cNvPr>
            <p:cNvGrpSpPr/>
            <p:nvPr/>
          </p:nvGrpSpPr>
          <p:grpSpPr>
            <a:xfrm>
              <a:off x="8199016" y="2427174"/>
              <a:ext cx="2154475" cy="2043695"/>
              <a:chOff x="8719531" y="2586456"/>
              <a:chExt cx="1633960" cy="1624526"/>
            </a:xfrm>
          </p:grpSpPr>
          <p:sp>
            <p:nvSpPr>
              <p:cNvPr id="27" name="사각형: 둥근 모서리 26">
                <a:extLst>
                  <a:ext uri="{FF2B5EF4-FFF2-40B4-BE49-F238E27FC236}">
                    <a16:creationId xmlns:a16="http://schemas.microsoft.com/office/drawing/2014/main" id="{AD4541CD-9632-46AD-BF04-90CB7D569D17}"/>
                  </a:ext>
                </a:extLst>
              </p:cNvPr>
              <p:cNvSpPr/>
              <p:nvPr/>
            </p:nvSpPr>
            <p:spPr>
              <a:xfrm>
                <a:off x="8719531" y="2866390"/>
                <a:ext cx="1633960" cy="1344592"/>
              </a:xfrm>
              <a:prstGeom prst="roundRect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pic>
            <p:nvPicPr>
              <p:cNvPr id="31" name="그림 30">
                <a:extLst>
                  <a:ext uri="{FF2B5EF4-FFF2-40B4-BE49-F238E27FC236}">
                    <a16:creationId xmlns:a16="http://schemas.microsoft.com/office/drawing/2014/main" id="{426D894C-B38B-468E-9D29-4AA5FA5EF37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t="18042" b="17115"/>
              <a:stretch/>
            </p:blipFill>
            <p:spPr>
              <a:xfrm>
                <a:off x="8912971" y="2586456"/>
                <a:ext cx="1202857" cy="637713"/>
              </a:xfrm>
              <a:prstGeom prst="rect">
                <a:avLst/>
              </a:prstGeom>
            </p:spPr>
          </p:pic>
        </p:grpSp>
        <p:pic>
          <p:nvPicPr>
            <p:cNvPr id="26" name="그래픽 25" descr="문서">
              <a:extLst>
                <a:ext uri="{FF2B5EF4-FFF2-40B4-BE49-F238E27FC236}">
                  <a16:creationId xmlns:a16="http://schemas.microsoft.com/office/drawing/2014/main" id="{31B8E6B8-590D-4E24-AAD4-603168D1D2A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850851" y="3196096"/>
              <a:ext cx="914400" cy="914400"/>
            </a:xfrm>
            <a:prstGeom prst="rect">
              <a:avLst/>
            </a:prstGeom>
          </p:spPr>
        </p:pic>
      </p:grp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D977BF88-04E6-4D7D-A4CD-665F28B5EFC3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1491229" y="2327909"/>
            <a:ext cx="658683" cy="547281"/>
          </a:xfrm>
          <a:prstGeom prst="straightConnector1">
            <a:avLst/>
          </a:prstGeom>
          <a:noFill/>
          <a:ln w="57150" cap="flat" cmpd="sng" algn="ctr">
            <a:solidFill>
              <a:sysClr val="windowText" lastClr="000000"/>
            </a:solidFill>
            <a:prstDash val="sysDot"/>
            <a:miter lim="800000"/>
            <a:tailEnd type="triangle"/>
          </a:ln>
          <a:effectLst/>
        </p:spPr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9325B3C2-00B1-4A3F-994E-C94CB45BCB61}"/>
              </a:ext>
            </a:extLst>
          </p:cNvPr>
          <p:cNvCxnSpPr>
            <a:cxnSpLocks/>
          </p:cNvCxnSpPr>
          <p:nvPr/>
        </p:nvCxnSpPr>
        <p:spPr>
          <a:xfrm>
            <a:off x="2258094" y="4416669"/>
            <a:ext cx="1359367" cy="747632"/>
          </a:xfrm>
          <a:prstGeom prst="straightConnector1">
            <a:avLst/>
          </a:prstGeom>
          <a:noFill/>
          <a:ln w="76200" cap="flat" cmpd="sng" algn="ctr">
            <a:solidFill>
              <a:sysClr val="windowText" lastClr="000000"/>
            </a:solidFill>
            <a:prstDash val="sysDot"/>
            <a:miter lim="800000"/>
            <a:headEnd type="triangle" w="med" len="med"/>
            <a:tailEnd type="triangle" w="med" len="med"/>
          </a:ln>
          <a:effectLst/>
        </p:spPr>
      </p:cxnSp>
      <p:pic>
        <p:nvPicPr>
          <p:cNvPr id="42" name="그림 41" descr="거리, 시계, 측면, 표지판이(가) 표시된 사진&#10;&#10;자동 생성된 설명">
            <a:extLst>
              <a:ext uri="{FF2B5EF4-FFF2-40B4-BE49-F238E27FC236}">
                <a16:creationId xmlns:a16="http://schemas.microsoft.com/office/drawing/2014/main" id="{26FD2A88-EA2F-472E-BC7E-DA663E12CC9B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02" t="17881" r="37100" b="19945"/>
          <a:stretch/>
        </p:blipFill>
        <p:spPr>
          <a:xfrm>
            <a:off x="3675545" y="4500489"/>
            <a:ext cx="679419" cy="115423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9CC1FD3-6AA2-479C-B796-D2A0FA89A2C9}"/>
              </a:ext>
            </a:extLst>
          </p:cNvPr>
          <p:cNvSpPr txBox="1"/>
          <p:nvPr/>
        </p:nvSpPr>
        <p:spPr>
          <a:xfrm>
            <a:off x="1073909" y="1593543"/>
            <a:ext cx="1482144" cy="30777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ko-KR" altLang="en-US" sz="1400" b="1" dirty="0"/>
              <a:t>실시간 영상처리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9D25A85-C8AE-4961-8DF8-FEB7EBA688CF}"/>
              </a:ext>
            </a:extLst>
          </p:cNvPr>
          <p:cNvSpPr txBox="1"/>
          <p:nvPr/>
        </p:nvSpPr>
        <p:spPr>
          <a:xfrm>
            <a:off x="2207996" y="2551489"/>
            <a:ext cx="2238904" cy="30777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ko-KR" altLang="en-US" sz="1400" b="1" dirty="0"/>
              <a:t>서버</a:t>
            </a:r>
            <a:r>
              <a:rPr lang="en-US" altLang="ko-KR" sz="1400" b="1" dirty="0"/>
              <a:t>(</a:t>
            </a:r>
            <a:r>
              <a:rPr lang="ko-KR" altLang="en-US" sz="1400" b="1" dirty="0"/>
              <a:t>데이터 베이스</a:t>
            </a:r>
            <a:r>
              <a:rPr lang="en-US" altLang="ko-KR" sz="1400" b="1" dirty="0"/>
              <a:t>)</a:t>
            </a:r>
            <a:r>
              <a:rPr lang="ko-KR" altLang="en-US" sz="1400" b="1" dirty="0"/>
              <a:t> 구축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E284782-6721-471E-B1B6-FA50EFD33A23}"/>
              </a:ext>
            </a:extLst>
          </p:cNvPr>
          <p:cNvSpPr txBox="1"/>
          <p:nvPr/>
        </p:nvSpPr>
        <p:spPr>
          <a:xfrm>
            <a:off x="2005621" y="5353438"/>
            <a:ext cx="1604504" cy="30777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ko-KR" altLang="en-US" sz="1400" b="1" dirty="0" err="1"/>
              <a:t>사용사</a:t>
            </a:r>
            <a:r>
              <a:rPr lang="ko-KR" altLang="en-US" sz="1400" b="1" dirty="0"/>
              <a:t> </a:t>
            </a:r>
            <a:r>
              <a:rPr lang="en-US" altLang="ko-KR" sz="1400" b="1" dirty="0"/>
              <a:t>Application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3526719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하드웨어</a:t>
            </a:r>
            <a:r>
              <a:rPr kumimoji="0" lang="en-US" altLang="ko-KR" sz="1700" b="1" i="0" u="none" strike="noStrike" kern="120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/</a:t>
            </a:r>
            <a:r>
              <a:rPr kumimoji="0" lang="ko-KR" altLang="en-US" sz="1700" b="1" i="0" u="none" strike="noStrike" kern="120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센서</a:t>
            </a:r>
            <a:r>
              <a:rPr lang="ko-KR" altLang="en-US" sz="1700" b="1" noProof="0" dirty="0">
                <a:solidFill>
                  <a:schemeClr val="bg1"/>
                </a:solidFill>
                <a:latin typeface="+mn-ea"/>
                <a:cs typeface="+mj-cs"/>
              </a:rPr>
              <a:t> 구성도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B89E1B0-92FD-4184-9249-F42C15108DB7}"/>
              </a:ext>
            </a:extLst>
          </p:cNvPr>
          <p:cNvSpPr/>
          <p:nvPr/>
        </p:nvSpPr>
        <p:spPr>
          <a:xfrm>
            <a:off x="229661" y="1527740"/>
            <a:ext cx="8684677" cy="5194419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E94E90E-E370-4B7B-8E5E-404B1FA792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679410">
            <a:off x="1287561" y="4606749"/>
            <a:ext cx="1760811" cy="1760811"/>
          </a:xfrm>
          <a:prstGeom prst="rect">
            <a:avLst/>
          </a:prstGeom>
        </p:spPr>
      </p:pic>
      <p:pic>
        <p:nvPicPr>
          <p:cNvPr id="5" name="그림 4" descr="전자기기, 회로이(가) 표시된 사진&#10;&#10;자동 생성된 설명">
            <a:extLst>
              <a:ext uri="{FF2B5EF4-FFF2-40B4-BE49-F238E27FC236}">
                <a16:creationId xmlns:a16="http://schemas.microsoft.com/office/drawing/2014/main" id="{408944DB-9CF5-4961-99B2-96A0C0E26D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350" y="2436827"/>
            <a:ext cx="2326579" cy="1744934"/>
          </a:xfrm>
          <a:prstGeom prst="rect">
            <a:avLst/>
          </a:prstGeom>
        </p:spPr>
      </p:pic>
      <p:pic>
        <p:nvPicPr>
          <p:cNvPr id="17" name="Picture 2" descr="ë¼ì¦ë² ë¦¬íì´ì ëí ì´ë¯¸ì§ ê²ìê²°ê³¼">
            <a:extLst>
              <a:ext uri="{FF2B5EF4-FFF2-40B4-BE49-F238E27FC236}">
                <a16:creationId xmlns:a16="http://schemas.microsoft.com/office/drawing/2014/main" id="{BA865328-3522-4556-93CB-097F0DE9AF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588178">
            <a:off x="394906" y="2231957"/>
            <a:ext cx="718031" cy="598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B243CAE7-92C8-4C59-A585-0FA7DA66E263}"/>
              </a:ext>
            </a:extLst>
          </p:cNvPr>
          <p:cNvCxnSpPr>
            <a:cxnSpLocks/>
            <a:endCxn id="3" idx="2"/>
          </p:cNvCxnSpPr>
          <p:nvPr/>
        </p:nvCxnSpPr>
        <p:spPr>
          <a:xfrm rot="16200000" flipH="1">
            <a:off x="531953" y="4003091"/>
            <a:ext cx="1179646" cy="704655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그림 37" descr="나이프이(가) 표시된 사진&#10;&#10;자동 생성된 설명">
            <a:extLst>
              <a:ext uri="{FF2B5EF4-FFF2-40B4-BE49-F238E27FC236}">
                <a16:creationId xmlns:a16="http://schemas.microsoft.com/office/drawing/2014/main" id="{B33E4B38-5EAD-42AF-97BC-16256275799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702780" y="1910494"/>
            <a:ext cx="2018773" cy="1744934"/>
          </a:xfrm>
          <a:prstGeom prst="rect">
            <a:avLst/>
          </a:prstGeom>
        </p:spPr>
      </p:pic>
      <p:cxnSp>
        <p:nvCxnSpPr>
          <p:cNvPr id="40" name="연결선: 꺾임 39">
            <a:extLst>
              <a:ext uri="{FF2B5EF4-FFF2-40B4-BE49-F238E27FC236}">
                <a16:creationId xmlns:a16="http://schemas.microsoft.com/office/drawing/2014/main" id="{01DF6C96-8CF3-462A-93AA-C85F8C6C605A}"/>
              </a:ext>
            </a:extLst>
          </p:cNvPr>
          <p:cNvCxnSpPr>
            <a:cxnSpLocks/>
            <a:stCxn id="38" idx="2"/>
            <a:endCxn id="5" idx="3"/>
          </p:cNvCxnSpPr>
          <p:nvPr/>
        </p:nvCxnSpPr>
        <p:spPr>
          <a:xfrm rot="5400000" flipH="1">
            <a:off x="4147981" y="2091243"/>
            <a:ext cx="346134" cy="2782237"/>
          </a:xfrm>
          <a:prstGeom prst="bentConnector4">
            <a:avLst>
              <a:gd name="adj1" fmla="val -66044"/>
              <a:gd name="adj2" fmla="val 6814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BC5985F6-AA4D-4650-95F5-F242A41591ED}"/>
              </a:ext>
            </a:extLst>
          </p:cNvPr>
          <p:cNvSpPr txBox="1"/>
          <p:nvPr/>
        </p:nvSpPr>
        <p:spPr>
          <a:xfrm>
            <a:off x="983895" y="2154959"/>
            <a:ext cx="2523599" cy="46166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92D050"/>
                </a:solidFill>
                <a:latin typeface="Snap ITC" panose="04040A07060A02020202" pitchFamily="82" charset="0"/>
                <a:ea typeface="+mj-ea"/>
              </a:rPr>
              <a:t>Raspberry PI</a:t>
            </a:r>
            <a:endParaRPr lang="ko-KR" altLang="en-US" sz="2400" b="1" dirty="0">
              <a:solidFill>
                <a:srgbClr val="92D050"/>
              </a:solidFill>
              <a:latin typeface="Snap ITC" panose="04040A07060A02020202" pitchFamily="82" charset="0"/>
              <a:ea typeface="+mj-ea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4555BB1-C795-41B6-879C-953E69317C96}"/>
              </a:ext>
            </a:extLst>
          </p:cNvPr>
          <p:cNvSpPr txBox="1"/>
          <p:nvPr/>
        </p:nvSpPr>
        <p:spPr>
          <a:xfrm>
            <a:off x="5710609" y="1975162"/>
            <a:ext cx="2893839" cy="46166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92D050"/>
                </a:solidFill>
                <a:latin typeface="Snap ITC" panose="04040A07060A02020202" pitchFamily="82" charset="0"/>
                <a:ea typeface="+mj-ea"/>
              </a:rPr>
              <a:t>Potable Charge</a:t>
            </a:r>
            <a:endParaRPr lang="ko-KR" altLang="en-US" sz="2400" b="1" dirty="0">
              <a:solidFill>
                <a:srgbClr val="92D050"/>
              </a:solidFill>
              <a:latin typeface="Snap ITC" panose="04040A07060A02020202" pitchFamily="82" charset="0"/>
              <a:ea typeface="+mj-ea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8293177-8DAA-42AD-A99F-C0B0F731F2E2}"/>
              </a:ext>
            </a:extLst>
          </p:cNvPr>
          <p:cNvSpPr txBox="1"/>
          <p:nvPr/>
        </p:nvSpPr>
        <p:spPr>
          <a:xfrm>
            <a:off x="2207222" y="4600875"/>
            <a:ext cx="2788111" cy="46166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92D050"/>
                </a:solidFill>
                <a:latin typeface="Snap ITC" panose="04040A07060A02020202" pitchFamily="82" charset="0"/>
                <a:ea typeface="+mj-ea"/>
              </a:rPr>
              <a:t>Camera Module</a:t>
            </a:r>
            <a:endParaRPr lang="ko-KR" altLang="en-US" sz="2400" b="1" dirty="0">
              <a:solidFill>
                <a:srgbClr val="92D050"/>
              </a:solidFill>
              <a:latin typeface="Snap ITC" panose="04040A07060A02020202" pitchFamily="82" charset="0"/>
              <a:ea typeface="+mj-ea"/>
            </a:endParaRPr>
          </a:p>
        </p:txBody>
      </p:sp>
      <p:pic>
        <p:nvPicPr>
          <p:cNvPr id="50" name="그래픽 49" descr="그룹">
            <a:extLst>
              <a:ext uri="{FF2B5EF4-FFF2-40B4-BE49-F238E27FC236}">
                <a16:creationId xmlns:a16="http://schemas.microsoft.com/office/drawing/2014/main" id="{C7415270-F381-4FD2-8840-E4DAA972D60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243812" y="4854333"/>
            <a:ext cx="1425848" cy="1425848"/>
          </a:xfrm>
          <a:prstGeom prst="rect">
            <a:avLst/>
          </a:prstGeom>
        </p:spPr>
      </p:pic>
      <p:pic>
        <p:nvPicPr>
          <p:cNvPr id="51" name="그래픽 50" descr="그룹">
            <a:extLst>
              <a:ext uri="{FF2B5EF4-FFF2-40B4-BE49-F238E27FC236}">
                <a16:creationId xmlns:a16="http://schemas.microsoft.com/office/drawing/2014/main" id="{51FE8A7E-1452-43F6-AF0B-D1F0132DAD4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456860" y="4854333"/>
            <a:ext cx="1425848" cy="1425848"/>
          </a:xfrm>
          <a:prstGeom prst="rect">
            <a:avLst/>
          </a:prstGeom>
        </p:spPr>
      </p:pic>
      <p:pic>
        <p:nvPicPr>
          <p:cNvPr id="53" name="그래픽 52" descr="기호">
            <a:extLst>
              <a:ext uri="{FF2B5EF4-FFF2-40B4-BE49-F238E27FC236}">
                <a16:creationId xmlns:a16="http://schemas.microsoft.com/office/drawing/2014/main" id="{8090ECCD-1698-4E0C-8609-27D42F17CCE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491133" y="4527764"/>
            <a:ext cx="1031630" cy="1031630"/>
          </a:xfrm>
          <a:prstGeom prst="rect">
            <a:avLst/>
          </a:prstGeom>
        </p:spPr>
      </p:pic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23EEBCA6-CF91-4C67-87C1-C6C958685421}"/>
              </a:ext>
            </a:extLst>
          </p:cNvPr>
          <p:cNvCxnSpPr>
            <a:cxnSpLocks/>
          </p:cNvCxnSpPr>
          <p:nvPr/>
        </p:nvCxnSpPr>
        <p:spPr>
          <a:xfrm>
            <a:off x="8006948" y="5123179"/>
            <a:ext cx="0" cy="87243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그래픽 56" descr="버스">
            <a:extLst>
              <a:ext uri="{FF2B5EF4-FFF2-40B4-BE49-F238E27FC236}">
                <a16:creationId xmlns:a16="http://schemas.microsoft.com/office/drawing/2014/main" id="{2E121EE3-F31A-4DE5-97CC-06E31EB3832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793604" y="4708372"/>
            <a:ext cx="426689" cy="426689"/>
          </a:xfrm>
          <a:prstGeom prst="rect">
            <a:avLst/>
          </a:prstGeom>
        </p:spPr>
      </p:pic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0E615EE3-2BC0-4C04-8214-6C56F412E698}"/>
              </a:ext>
            </a:extLst>
          </p:cNvPr>
          <p:cNvCxnSpPr>
            <a:cxnSpLocks/>
          </p:cNvCxnSpPr>
          <p:nvPr/>
        </p:nvCxnSpPr>
        <p:spPr>
          <a:xfrm>
            <a:off x="3601277" y="5062540"/>
            <a:ext cx="1642535" cy="50471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9CADDE5F-3389-4D8E-9B14-7B2897AB15FD}"/>
              </a:ext>
            </a:extLst>
          </p:cNvPr>
          <p:cNvSpPr txBox="1"/>
          <p:nvPr/>
        </p:nvSpPr>
        <p:spPr>
          <a:xfrm>
            <a:off x="5165143" y="6008062"/>
            <a:ext cx="3112820" cy="46166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92D050"/>
                </a:solidFill>
                <a:latin typeface="Snap ITC" panose="04040A07060A02020202" pitchFamily="82" charset="0"/>
                <a:ea typeface="+mj-ea"/>
              </a:rPr>
              <a:t>People Counting</a:t>
            </a:r>
            <a:endParaRPr lang="ko-KR" altLang="en-US" sz="2400" b="1" dirty="0">
              <a:solidFill>
                <a:srgbClr val="92D050"/>
              </a:solidFill>
              <a:latin typeface="Snap ITC" panose="04040A07060A02020202" pitchFamily="82" charset="0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7139034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noProof="0" dirty="0">
                <a:solidFill>
                  <a:schemeClr val="bg1"/>
                </a:solidFill>
                <a:latin typeface="+mn-ea"/>
                <a:cs typeface="+mj-cs"/>
              </a:rPr>
              <a:t>메뉴 구성도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E20FDF8-4CAC-4E9C-B135-9B1D5075C2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335" y="1963188"/>
            <a:ext cx="8172400" cy="417932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C0D7C552-9426-4E75-995D-C3B01246B128}"/>
              </a:ext>
            </a:extLst>
          </p:cNvPr>
          <p:cNvSpPr/>
          <p:nvPr/>
        </p:nvSpPr>
        <p:spPr>
          <a:xfrm flipH="1">
            <a:off x="-806533" y="1465884"/>
            <a:ext cx="4032448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2000" b="1" dirty="0">
                <a:ln w="0"/>
              </a:rPr>
              <a:t>메뉴구성도</a:t>
            </a:r>
            <a:endParaRPr lang="en-US" altLang="ko-KR" sz="2000" b="1" dirty="0">
              <a:ln w="0"/>
            </a:endParaRPr>
          </a:p>
        </p:txBody>
      </p:sp>
      <p:sp>
        <p:nvSpPr>
          <p:cNvPr id="14" name="바닥글 개체 틀 11">
            <a:extLst>
              <a:ext uri="{FF2B5EF4-FFF2-40B4-BE49-F238E27FC236}">
                <a16:creationId xmlns:a16="http://schemas.microsoft.com/office/drawing/2014/main" id="{2FC7E8DE-0A25-49F1-9D57-D19484AD9F6A}"/>
              </a:ext>
            </a:extLst>
          </p:cNvPr>
          <p:cNvSpPr txBox="1">
            <a:spLocks/>
          </p:cNvSpPr>
          <p:nvPr/>
        </p:nvSpPr>
        <p:spPr>
          <a:xfrm>
            <a:off x="3181350" y="65087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/>
              <a:t>한이음 ▶ 프로그램 설계서</a:t>
            </a:r>
          </a:p>
        </p:txBody>
      </p:sp>
    </p:spTree>
    <p:extLst>
      <p:ext uri="{BB962C8B-B14F-4D97-AF65-F5344CB8AC3E}">
        <p14:creationId xmlns:p14="http://schemas.microsoft.com/office/powerpoint/2010/main" val="13951752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연결선 17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4" name="제목 12"/>
          <p:cNvSpPr txBox="1">
            <a:spLocks/>
          </p:cNvSpPr>
          <p:nvPr/>
        </p:nvSpPr>
        <p:spPr>
          <a:xfrm>
            <a:off x="323528" y="692696"/>
            <a:ext cx="2880320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엔티티관계도 </a:t>
            </a: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- </a:t>
            </a:r>
            <a:r>
              <a:rPr lang="en-US" altLang="ko-KR" sz="1700" b="1">
                <a:solidFill>
                  <a:schemeClr val="bg1"/>
                </a:solidFill>
                <a:latin typeface="+mn-ea"/>
                <a:cs typeface="+mj-cs"/>
              </a:rPr>
              <a:t>ERD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7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" name="막힌 원호 29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8F40A16-C755-47A8-8BA3-14F795DAA6CA}"/>
              </a:ext>
            </a:extLst>
          </p:cNvPr>
          <p:cNvSpPr/>
          <p:nvPr/>
        </p:nvSpPr>
        <p:spPr>
          <a:xfrm>
            <a:off x="755576" y="1541402"/>
            <a:ext cx="3240360" cy="1728190"/>
          </a:xfrm>
          <a:prstGeom prst="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br>
              <a:rPr lang="en-US" altLang="ko-KR" sz="1600" b="1" dirty="0"/>
            </a:br>
            <a:r>
              <a:rPr lang="en-US" altLang="ko-KR" sz="1600" b="1" dirty="0"/>
              <a:t>  VED_LINE INT(2)</a:t>
            </a:r>
          </a:p>
          <a:p>
            <a:r>
              <a:rPr lang="en-US" altLang="ko-KR" sz="1600" b="1" dirty="0"/>
              <a:t>  VED_BUSSTA VARCHAR(10)</a:t>
            </a:r>
          </a:p>
          <a:p>
            <a:r>
              <a:rPr lang="en-US" altLang="ko-KR" sz="1600" b="1" dirty="0"/>
              <a:t>  VED_NOW DATE </a:t>
            </a:r>
          </a:p>
          <a:p>
            <a:pPr algn="ctr"/>
            <a:endParaRPr lang="ko-KR" altLang="en-US" b="1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D6ABA17-F9B5-46B7-ACD6-21438D30E2BF}"/>
              </a:ext>
            </a:extLst>
          </p:cNvPr>
          <p:cNvSpPr/>
          <p:nvPr/>
        </p:nvSpPr>
        <p:spPr>
          <a:xfrm>
            <a:off x="3016084" y="4293093"/>
            <a:ext cx="3240360" cy="1728190"/>
          </a:xfrm>
          <a:prstGeom prst="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b="1" dirty="0" err="1"/>
              <a:t>Role_Line</a:t>
            </a:r>
            <a:r>
              <a:rPr lang="en-US" altLang="ko-KR" b="1" dirty="0"/>
              <a:t> INT(2)</a:t>
            </a:r>
          </a:p>
          <a:p>
            <a:r>
              <a:rPr lang="en-US" altLang="ko-KR" b="1" dirty="0" err="1"/>
              <a:t>Role_Bus_id</a:t>
            </a:r>
            <a:r>
              <a:rPr lang="en-US" altLang="ko-KR" b="1" dirty="0"/>
              <a:t> INT(2)</a:t>
            </a:r>
          </a:p>
          <a:p>
            <a:r>
              <a:rPr lang="en-US" altLang="ko-KR" b="1" dirty="0" err="1"/>
              <a:t>Role_Now</a:t>
            </a:r>
            <a:r>
              <a:rPr lang="en-US" altLang="ko-KR" b="1" dirty="0"/>
              <a:t> Date</a:t>
            </a:r>
            <a:endParaRPr lang="ko-KR" altLang="en-US" b="1" dirty="0"/>
          </a:p>
          <a:p>
            <a:pPr algn="ctr"/>
            <a:endParaRPr lang="ko-KR" altLang="en-US" b="1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6C3B5E4-EAA1-49F9-8B94-E98DC54E3AB0}"/>
              </a:ext>
            </a:extLst>
          </p:cNvPr>
          <p:cNvSpPr/>
          <p:nvPr/>
        </p:nvSpPr>
        <p:spPr>
          <a:xfrm>
            <a:off x="5148064" y="1556792"/>
            <a:ext cx="3240360" cy="1728190"/>
          </a:xfrm>
          <a:prstGeom prst="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lvl="0"/>
            <a:r>
              <a:rPr lang="en-US" altLang="ko-KR" sz="1600" b="1" dirty="0" err="1">
                <a:solidFill>
                  <a:prstClr val="black"/>
                </a:solidFill>
              </a:rPr>
              <a:t>user_bus</a:t>
            </a:r>
            <a:r>
              <a:rPr lang="en-US" altLang="ko-KR" sz="1600" b="1" dirty="0">
                <a:solidFill>
                  <a:prstClr val="black"/>
                </a:solidFill>
              </a:rPr>
              <a:t>   INT(2)</a:t>
            </a:r>
          </a:p>
          <a:p>
            <a:pPr lvl="0"/>
            <a:r>
              <a:rPr lang="en-US" altLang="ko-KR" sz="1600" b="1" dirty="0" err="1">
                <a:solidFill>
                  <a:prstClr val="black"/>
                </a:solidFill>
              </a:rPr>
              <a:t>user_busstop</a:t>
            </a:r>
            <a:r>
              <a:rPr lang="en-US" altLang="ko-KR" sz="1600" b="1" dirty="0">
                <a:solidFill>
                  <a:prstClr val="black"/>
                </a:solidFill>
              </a:rPr>
              <a:t>   VARCHAR(10)</a:t>
            </a:r>
          </a:p>
          <a:p>
            <a:pPr lvl="0"/>
            <a:r>
              <a:rPr lang="en-US" altLang="ko-KR" sz="1600" b="1" dirty="0" err="1">
                <a:solidFill>
                  <a:prstClr val="black"/>
                </a:solidFill>
              </a:rPr>
              <a:t>user_count</a:t>
            </a:r>
            <a:r>
              <a:rPr lang="en-US" altLang="ko-KR" sz="1600" b="1" dirty="0">
                <a:solidFill>
                  <a:prstClr val="black"/>
                </a:solidFill>
              </a:rPr>
              <a:t>   INT(1)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B62EA3-A02B-4C5A-803F-6AD7E86AB389}"/>
              </a:ext>
            </a:extLst>
          </p:cNvPr>
          <p:cNvSpPr txBox="1"/>
          <p:nvPr/>
        </p:nvSpPr>
        <p:spPr>
          <a:xfrm>
            <a:off x="603350" y="3269592"/>
            <a:ext cx="1880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Raspberry Pi</a:t>
            </a:r>
            <a:endParaRPr lang="ko-KR" altLang="en-US" b="1" dirty="0"/>
          </a:p>
        </p:txBody>
      </p:sp>
      <p:cxnSp>
        <p:nvCxnSpPr>
          <p:cNvPr id="6" name="연결선: 꺾임 5">
            <a:extLst>
              <a:ext uri="{FF2B5EF4-FFF2-40B4-BE49-F238E27FC236}">
                <a16:creationId xmlns:a16="http://schemas.microsoft.com/office/drawing/2014/main" id="{D6E60106-F55D-44CB-9C64-2D9D67BCA596}"/>
              </a:ext>
            </a:extLst>
          </p:cNvPr>
          <p:cNvCxnSpPr/>
          <p:nvPr/>
        </p:nvCxnSpPr>
        <p:spPr>
          <a:xfrm rot="16200000" flipH="1">
            <a:off x="1619672" y="4077072"/>
            <a:ext cx="1800200" cy="504056"/>
          </a:xfrm>
          <a:prstGeom prst="bentConnector3">
            <a:avLst>
              <a:gd name="adj1" fmla="val 100224"/>
            </a:avLst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B287BEE6-1C12-47ED-B615-8621FF927916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783408" y="4146320"/>
            <a:ext cx="1800200" cy="365560"/>
          </a:xfrm>
          <a:prstGeom prst="bentConnector3">
            <a:avLst>
              <a:gd name="adj1" fmla="val 1489"/>
            </a:avLst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D78EB8B2-7D2C-4F4F-966B-BB7D76F8380B}"/>
              </a:ext>
            </a:extLst>
          </p:cNvPr>
          <p:cNvSpPr txBox="1"/>
          <p:nvPr/>
        </p:nvSpPr>
        <p:spPr>
          <a:xfrm>
            <a:off x="7024070" y="3269592"/>
            <a:ext cx="1880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User </a:t>
            </a:r>
            <a:r>
              <a:rPr lang="en-US" altLang="ko-KR" b="1" dirty="0" err="1"/>
              <a:t>InFo</a:t>
            </a:r>
            <a:endParaRPr lang="ko-KR" altLang="en-US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614F60E-BBCA-4D28-9AAD-858C6452DEA3}"/>
              </a:ext>
            </a:extLst>
          </p:cNvPr>
          <p:cNvSpPr txBox="1"/>
          <p:nvPr/>
        </p:nvSpPr>
        <p:spPr>
          <a:xfrm>
            <a:off x="3825773" y="3939151"/>
            <a:ext cx="1880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Server Role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603773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직사각형 70"/>
          <p:cNvSpPr/>
          <p:nvPr/>
        </p:nvSpPr>
        <p:spPr>
          <a:xfrm>
            <a:off x="107504" y="0"/>
            <a:ext cx="3168352" cy="819213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2" name="직선 연결선 71"/>
          <p:cNvCxnSpPr>
            <a:cxnSpLocks/>
          </p:cNvCxnSpPr>
          <p:nvPr/>
        </p:nvCxnSpPr>
        <p:spPr>
          <a:xfrm>
            <a:off x="424356" y="380328"/>
            <a:ext cx="2652001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/>
          <p:cNvCxnSpPr/>
          <p:nvPr/>
        </p:nvCxnSpPr>
        <p:spPr>
          <a:xfrm>
            <a:off x="3275856" y="387813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74" name="제목 12"/>
          <p:cNvSpPr txBox="1">
            <a:spLocks/>
          </p:cNvSpPr>
          <p:nvPr/>
        </p:nvSpPr>
        <p:spPr>
          <a:xfrm>
            <a:off x="323528" y="438200"/>
            <a:ext cx="2873622" cy="21605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lang="en-US" altLang="ko-KR" sz="1700" b="1" dirty="0">
                <a:solidFill>
                  <a:schemeClr val="bg1"/>
                </a:solidFill>
                <a:latin typeface="+mn-ea"/>
                <a:cs typeface="+mj-cs"/>
              </a:rPr>
              <a:t>|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기능 처리도</a:t>
            </a:r>
            <a:r>
              <a:rPr lang="en-US" altLang="ko-KR" sz="1700" b="1" dirty="0">
                <a:solidFill>
                  <a:schemeClr val="bg1"/>
                </a:solidFill>
                <a:latin typeface="+mn-ea"/>
                <a:cs typeface="+mj-cs"/>
              </a:rPr>
              <a:t>(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기능 흐름도</a:t>
            </a:r>
            <a:r>
              <a:rPr lang="en-US" altLang="ko-KR" sz="1700" b="1" dirty="0">
                <a:solidFill>
                  <a:schemeClr val="bg1"/>
                </a:solidFill>
                <a:latin typeface="+mn-ea"/>
                <a:cs typeface="+mj-cs"/>
              </a:rPr>
              <a:t>)</a:t>
            </a:r>
            <a:endParaRPr lang="ko-KR" altLang="en-US" sz="1700" spc="-51" dirty="0">
              <a:solidFill>
                <a:schemeClr val="bg1"/>
              </a:solidFill>
              <a:latin typeface="+mn-ea"/>
              <a:cs typeface="+mj-cs"/>
            </a:endParaRPr>
          </a:p>
        </p:txBody>
      </p:sp>
      <p:sp>
        <p:nvSpPr>
          <p:cNvPr id="78" name="막힌 원호 77"/>
          <p:cNvSpPr/>
          <p:nvPr/>
        </p:nvSpPr>
        <p:spPr>
          <a:xfrm flipV="1">
            <a:off x="-577694" y="-576000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81" name="표 8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5850382"/>
              </p:ext>
            </p:extLst>
          </p:nvPr>
        </p:nvGraphicFramePr>
        <p:xfrm>
          <a:off x="133278" y="2477210"/>
          <a:ext cx="8849855" cy="446534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8498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404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rgbClr val="3B5AA8"/>
                          </a:solidFill>
                        </a:rPr>
                        <a:t>기능 흐름도</a:t>
                      </a:r>
                    </a:p>
                  </a:txBody>
                  <a:tcPr marL="91451" marR="91451" marT="45726" marB="45726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03302">
                <a:tc>
                  <a:txBody>
                    <a:bodyPr/>
                    <a:lstStyle/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9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9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6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600" dirty="0"/>
                    </a:p>
                  </a:txBody>
                  <a:tcPr marL="91451" marR="91451" marT="45726" marB="45726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2" name="Text Box 62"/>
          <p:cNvSpPr txBox="1">
            <a:spLocks noChangeArrowheads="1"/>
          </p:cNvSpPr>
          <p:nvPr/>
        </p:nvSpPr>
        <p:spPr bwMode="auto">
          <a:xfrm>
            <a:off x="468696" y="2798493"/>
            <a:ext cx="4968875" cy="2587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9pPr>
          </a:lstStyle>
          <a:p>
            <a:pPr algn="l" eaLnBrk="1" hangingPunct="1">
              <a:lnSpc>
                <a:spcPct val="120000"/>
              </a:lnSpc>
              <a:spcBef>
                <a:spcPct val="20000"/>
              </a:spcBef>
            </a:pP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&lt;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펌웨어 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– </a:t>
            </a:r>
            <a:r>
              <a:rPr lang="ko-KR" altLang="en-US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라즈베리파이의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연산에서의 기능 흐름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&gt;</a:t>
            </a:r>
          </a:p>
        </p:txBody>
      </p:sp>
      <p:sp>
        <p:nvSpPr>
          <p:cNvPr id="83" name="AutoShape 85"/>
          <p:cNvSpPr>
            <a:spLocks noChangeArrowheads="1"/>
          </p:cNvSpPr>
          <p:nvPr/>
        </p:nvSpPr>
        <p:spPr bwMode="auto">
          <a:xfrm>
            <a:off x="721930" y="3121195"/>
            <a:ext cx="7848600" cy="3237480"/>
          </a:xfrm>
          <a:prstGeom prst="roundRect">
            <a:avLst>
              <a:gd name="adj" fmla="val 2189"/>
            </a:avLst>
          </a:prstGeom>
          <a:noFill/>
          <a:ln w="19050">
            <a:solidFill>
              <a:srgbClr val="C4045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ko-KR" altLang="en-US" sz="1000">
              <a:ln w="1270">
                <a:solidFill>
                  <a:schemeClr val="tx1"/>
                </a:solidFill>
              </a:ln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4" name="Rectangle 41"/>
          <p:cNvSpPr>
            <a:spLocks noChangeArrowheads="1"/>
          </p:cNvSpPr>
          <p:nvPr/>
        </p:nvSpPr>
        <p:spPr bwMode="auto">
          <a:xfrm>
            <a:off x="1502158" y="3355733"/>
            <a:ext cx="1439863" cy="309563"/>
          </a:xfrm>
          <a:prstGeom prst="rect">
            <a:avLst/>
          </a:prstGeom>
          <a:noFill/>
          <a:ln w="6350" algn="ctr">
            <a:solidFill>
              <a:srgbClr val="00264C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36000" tIns="36000" rIns="36000" bIns="36000" anchor="ctr"/>
          <a:lstStyle/>
          <a:p>
            <a:pPr algn="ctr" latinLnBrk="0">
              <a:defRPr/>
            </a:pPr>
            <a:r>
              <a:rPr lang="ko-KR" altLang="en-US" sz="1000" b="1" kern="0" dirty="0" err="1">
                <a:latin typeface="맑은 고딕" pitchFamily="50" charset="-127"/>
                <a:ea typeface="맑은 고딕" pitchFamily="50" charset="-127"/>
              </a:rPr>
              <a:t>라즈베리파이</a:t>
            </a:r>
            <a:r>
              <a:rPr lang="ko-KR" altLang="en-US" sz="1000" b="1" kern="0" dirty="0">
                <a:latin typeface="맑은 고딕" pitchFamily="50" charset="-127"/>
                <a:ea typeface="맑은 고딕" pitchFamily="50" charset="-127"/>
              </a:rPr>
              <a:t> 실행</a:t>
            </a:r>
          </a:p>
        </p:txBody>
      </p:sp>
      <p:sp>
        <p:nvSpPr>
          <p:cNvPr id="85" name="AutoShape 46"/>
          <p:cNvSpPr>
            <a:spLocks noChangeArrowheads="1"/>
          </p:cNvSpPr>
          <p:nvPr/>
        </p:nvSpPr>
        <p:spPr bwMode="auto">
          <a:xfrm>
            <a:off x="1502158" y="4629726"/>
            <a:ext cx="1439863" cy="756391"/>
          </a:xfrm>
          <a:prstGeom prst="can">
            <a:avLst>
              <a:gd name="adj" fmla="val 25000"/>
            </a:avLst>
          </a:prstGeom>
          <a:solidFill>
            <a:srgbClr val="EAEAEA"/>
          </a:solidFill>
          <a:ln w="6350">
            <a:solidFill>
              <a:srgbClr val="00264C"/>
            </a:solidFill>
            <a:round/>
            <a:headEnd/>
            <a:tailEnd/>
          </a:ln>
        </p:spPr>
        <p:txBody>
          <a:bodyPr lIns="36000" tIns="36000" rIns="36000" bIns="36000" anchor="ctr"/>
          <a:lstStyle/>
          <a:p>
            <a:pPr algn="ctr" latinLnBrk="0">
              <a:defRPr/>
            </a:pPr>
            <a:r>
              <a:rPr lang="ko-KR" altLang="en-US" sz="1000" b="1" kern="0" dirty="0">
                <a:latin typeface="맑은 고딕" pitchFamily="50" charset="-127"/>
                <a:ea typeface="맑은 고딕" pitchFamily="50" charset="-127"/>
              </a:rPr>
              <a:t>사람 객체인식 </a:t>
            </a:r>
            <a:endParaRPr lang="en-US" altLang="ko-KR" sz="1000" b="1" kern="0" dirty="0">
              <a:latin typeface="맑은 고딕" pitchFamily="50" charset="-127"/>
              <a:ea typeface="맑은 고딕" pitchFamily="50" charset="-127"/>
            </a:endParaRPr>
          </a:p>
          <a:p>
            <a:pPr algn="ctr" latinLnBrk="0">
              <a:defRPr/>
            </a:pPr>
            <a:r>
              <a:rPr lang="en-US" altLang="ko-KR" sz="1000" b="1" kern="0" dirty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1000" b="1" kern="0" dirty="0">
                <a:latin typeface="맑은 고딕" pitchFamily="50" charset="-127"/>
                <a:ea typeface="맑은 고딕" pitchFamily="50" charset="-127"/>
              </a:rPr>
              <a:t>대기줄을 파악 대기줄의 인원을 확인</a:t>
            </a:r>
            <a:endParaRPr lang="en-US" altLang="ko-KR" sz="1000" b="1" kern="0" dirty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87" name="직선 화살표 연결선 86"/>
          <p:cNvCxnSpPr/>
          <p:nvPr/>
        </p:nvCxnSpPr>
        <p:spPr>
          <a:xfrm rot="5400000">
            <a:off x="2008570" y="3852621"/>
            <a:ext cx="360363" cy="1587"/>
          </a:xfrm>
          <a:prstGeom prst="straightConnector1">
            <a:avLst/>
          </a:prstGeom>
          <a:noFill/>
          <a:ln w="9525" cap="flat" cmpd="sng" algn="ctr">
            <a:solidFill>
              <a:srgbClr val="00264C"/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88" name="직선 화살표 연결선 87"/>
          <p:cNvCxnSpPr/>
          <p:nvPr/>
        </p:nvCxnSpPr>
        <p:spPr>
          <a:xfrm rot="5400000">
            <a:off x="2018891" y="4572552"/>
            <a:ext cx="358775" cy="1587"/>
          </a:xfrm>
          <a:prstGeom prst="straightConnector1">
            <a:avLst/>
          </a:prstGeom>
          <a:noFill/>
          <a:ln w="9525" cap="flat" cmpd="sng" algn="ctr">
            <a:solidFill>
              <a:srgbClr val="00264C"/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89" name="꺾인 연결선 88"/>
          <p:cNvCxnSpPr>
            <a:cxnSpLocks/>
            <a:endCxn id="84" idx="3"/>
          </p:cNvCxnSpPr>
          <p:nvPr/>
        </p:nvCxnSpPr>
        <p:spPr>
          <a:xfrm flipH="1" flipV="1">
            <a:off x="2942019" y="3510514"/>
            <a:ext cx="261831" cy="712616"/>
          </a:xfrm>
          <a:prstGeom prst="bentConnector3">
            <a:avLst>
              <a:gd name="adj1" fmla="val -87309"/>
            </a:avLst>
          </a:prstGeom>
          <a:noFill/>
          <a:ln w="9525" cap="flat" cmpd="sng" algn="ctr">
            <a:solidFill>
              <a:srgbClr val="00264C"/>
            </a:solidFill>
            <a:prstDash val="solid"/>
            <a:headEnd type="none" w="med" len="med"/>
            <a:tailEnd type="triangle" w="med" len="med"/>
          </a:ln>
          <a:effectLst/>
        </p:spPr>
      </p:cxnSp>
      <p:sp>
        <p:nvSpPr>
          <p:cNvPr id="90" name="TextBox 71"/>
          <p:cNvSpPr txBox="1">
            <a:spLocks noChangeArrowheads="1"/>
          </p:cNvSpPr>
          <p:nvPr/>
        </p:nvSpPr>
        <p:spPr bwMode="auto">
          <a:xfrm>
            <a:off x="1965101" y="4409109"/>
            <a:ext cx="256801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9pPr>
          </a:lstStyle>
          <a:p>
            <a:pPr algn="ctr" eaLnBrk="1" hangingPunct="1"/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Y</a:t>
            </a:r>
            <a:endParaRPr lang="ko-KR" altLang="en-US" sz="1000" b="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1" name="TextBox 71"/>
          <p:cNvSpPr txBox="1">
            <a:spLocks noChangeArrowheads="1"/>
          </p:cNvSpPr>
          <p:nvPr/>
        </p:nvSpPr>
        <p:spPr bwMode="auto">
          <a:xfrm>
            <a:off x="3012472" y="3663593"/>
            <a:ext cx="28245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9pPr>
          </a:lstStyle>
          <a:p>
            <a:pPr algn="ctr" eaLnBrk="1" hangingPunct="1"/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N</a:t>
            </a:r>
            <a:endParaRPr lang="ko-KR" altLang="en-US" sz="1000" b="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2" name="Rectangle 41"/>
          <p:cNvSpPr>
            <a:spLocks noChangeArrowheads="1"/>
          </p:cNvSpPr>
          <p:nvPr/>
        </p:nvSpPr>
        <p:spPr bwMode="auto">
          <a:xfrm>
            <a:off x="3626676" y="3235082"/>
            <a:ext cx="1334643" cy="490095"/>
          </a:xfrm>
          <a:prstGeom prst="rect">
            <a:avLst/>
          </a:prstGeom>
          <a:noFill/>
          <a:ln w="6350" algn="ctr">
            <a:solidFill>
              <a:srgbClr val="00264C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36000" tIns="36000" rIns="36000" bIns="36000" anchor="ctr"/>
          <a:lstStyle/>
          <a:p>
            <a:pPr algn="ctr" latinLnBrk="0">
              <a:defRPr/>
            </a:pPr>
            <a:r>
              <a:rPr lang="ko-KR" altLang="en-US" sz="1000" b="1" kern="0" dirty="0">
                <a:latin typeface="맑은 고딕" pitchFamily="50" charset="-127"/>
                <a:ea typeface="맑은 고딕" pitchFamily="50" charset="-127"/>
              </a:rPr>
              <a:t>정보 데이터를</a:t>
            </a:r>
            <a:endParaRPr lang="en-US" altLang="ko-KR" sz="1000" b="1" kern="0" dirty="0">
              <a:latin typeface="맑은 고딕" pitchFamily="50" charset="-127"/>
              <a:ea typeface="맑은 고딕" pitchFamily="50" charset="-127"/>
            </a:endParaRPr>
          </a:p>
          <a:p>
            <a:pPr algn="ctr" latinLnBrk="0">
              <a:defRPr/>
            </a:pPr>
            <a:r>
              <a:rPr lang="ko-KR" altLang="en-US" sz="1000" b="1" kern="0" dirty="0">
                <a:latin typeface="맑은 고딕" pitchFamily="50" charset="-127"/>
                <a:ea typeface="맑은 고딕" pitchFamily="50" charset="-127"/>
              </a:rPr>
              <a:t> 서버</a:t>
            </a:r>
            <a:r>
              <a:rPr lang="en-US" altLang="ko-KR" sz="1000" b="1" kern="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b="1" kern="0" dirty="0">
                <a:latin typeface="맑은 고딕" pitchFamily="50" charset="-127"/>
                <a:ea typeface="맑은 고딕" pitchFamily="50" charset="-127"/>
              </a:rPr>
              <a:t>클라우드 컴퓨터</a:t>
            </a:r>
            <a:r>
              <a:rPr lang="en-US" altLang="ko-KR" sz="1000" b="1" kern="0" dirty="0"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ko-KR" altLang="en-US" sz="1000" b="1" kern="0" dirty="0">
                <a:latin typeface="맑은 고딕" pitchFamily="50" charset="-127"/>
                <a:ea typeface="맑은 고딕" pitchFamily="50" charset="-127"/>
              </a:rPr>
              <a:t>로 전송</a:t>
            </a:r>
            <a:endParaRPr lang="en-US" altLang="ko-KR" sz="1000" b="1" kern="0" dirty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100" name="직선 연결선 99"/>
          <p:cNvCxnSpPr/>
          <p:nvPr/>
        </p:nvCxnSpPr>
        <p:spPr>
          <a:xfrm>
            <a:off x="5096319" y="3926438"/>
            <a:ext cx="215900" cy="0"/>
          </a:xfrm>
          <a:prstGeom prst="line">
            <a:avLst/>
          </a:prstGeom>
          <a:noFill/>
          <a:ln w="12700" cap="flat" cmpd="sng" algn="ctr">
            <a:solidFill>
              <a:srgbClr val="00264C"/>
            </a:solidFill>
            <a:prstDash val="solid"/>
          </a:ln>
          <a:effectLst/>
        </p:spPr>
      </p:cxnSp>
      <p:cxnSp>
        <p:nvCxnSpPr>
          <p:cNvPr id="101" name="직선 연결선 100"/>
          <p:cNvCxnSpPr/>
          <p:nvPr/>
        </p:nvCxnSpPr>
        <p:spPr>
          <a:xfrm>
            <a:off x="5096319" y="4455870"/>
            <a:ext cx="215900" cy="0"/>
          </a:xfrm>
          <a:prstGeom prst="line">
            <a:avLst/>
          </a:prstGeom>
          <a:noFill/>
          <a:ln w="12700" cap="flat" cmpd="sng" algn="ctr">
            <a:solidFill>
              <a:srgbClr val="00264C"/>
            </a:solidFill>
            <a:prstDash val="solid"/>
          </a:ln>
          <a:effectLst/>
        </p:spPr>
      </p:cxnSp>
      <p:cxnSp>
        <p:nvCxnSpPr>
          <p:cNvPr id="102" name="직선 연결선 101"/>
          <p:cNvCxnSpPr/>
          <p:nvPr/>
        </p:nvCxnSpPr>
        <p:spPr>
          <a:xfrm>
            <a:off x="5086159" y="4986158"/>
            <a:ext cx="215900" cy="0"/>
          </a:xfrm>
          <a:prstGeom prst="line">
            <a:avLst/>
          </a:prstGeom>
          <a:noFill/>
          <a:ln w="12700" cap="flat" cmpd="sng" algn="ctr">
            <a:solidFill>
              <a:srgbClr val="00264C"/>
            </a:solidFill>
            <a:prstDash val="solid"/>
          </a:ln>
          <a:effectLst/>
        </p:spPr>
      </p:cxnSp>
      <p:cxnSp>
        <p:nvCxnSpPr>
          <p:cNvPr id="103" name="직선 연결선 102"/>
          <p:cNvCxnSpPr/>
          <p:nvPr/>
        </p:nvCxnSpPr>
        <p:spPr>
          <a:xfrm>
            <a:off x="5096319" y="5544894"/>
            <a:ext cx="215900" cy="0"/>
          </a:xfrm>
          <a:prstGeom prst="line">
            <a:avLst/>
          </a:prstGeom>
          <a:noFill/>
          <a:ln w="12700" cap="flat" cmpd="sng" algn="ctr">
            <a:solidFill>
              <a:srgbClr val="00264C"/>
            </a:solidFill>
            <a:prstDash val="solid"/>
          </a:ln>
          <a:effectLst/>
        </p:spPr>
      </p:cxnSp>
      <p:cxnSp>
        <p:nvCxnSpPr>
          <p:cNvPr id="105" name="직선 화살표 연결선 104"/>
          <p:cNvCxnSpPr/>
          <p:nvPr/>
        </p:nvCxnSpPr>
        <p:spPr>
          <a:xfrm>
            <a:off x="6761543" y="3412881"/>
            <a:ext cx="215900" cy="1588"/>
          </a:xfrm>
          <a:prstGeom prst="straightConnector1">
            <a:avLst/>
          </a:prstGeom>
          <a:noFill/>
          <a:ln w="9525" cap="flat" cmpd="sng" algn="ctr">
            <a:solidFill>
              <a:srgbClr val="00264C"/>
            </a:solidFill>
            <a:prstDash val="solid"/>
            <a:headEnd type="triangle" w="med" len="med"/>
            <a:tailEnd type="none" w="med" len="med"/>
          </a:ln>
          <a:effectLst/>
        </p:spPr>
      </p:cxnSp>
      <p:cxnSp>
        <p:nvCxnSpPr>
          <p:cNvPr id="107" name="직선 화살표 연결선 106"/>
          <p:cNvCxnSpPr/>
          <p:nvPr/>
        </p:nvCxnSpPr>
        <p:spPr>
          <a:xfrm>
            <a:off x="6771069" y="3928821"/>
            <a:ext cx="215900" cy="1587"/>
          </a:xfrm>
          <a:prstGeom prst="straightConnector1">
            <a:avLst/>
          </a:prstGeom>
          <a:noFill/>
          <a:ln w="9525" cap="flat" cmpd="sng" algn="ctr">
            <a:solidFill>
              <a:srgbClr val="00264C"/>
            </a:solidFill>
            <a:prstDash val="solid"/>
            <a:headEnd type="triangle" w="med" len="med"/>
            <a:tailEnd type="none" w="med" len="med"/>
          </a:ln>
          <a:effectLst/>
        </p:spPr>
      </p:cxnSp>
      <p:cxnSp>
        <p:nvCxnSpPr>
          <p:cNvPr id="108" name="직선 화살표 연결선 107"/>
          <p:cNvCxnSpPr/>
          <p:nvPr/>
        </p:nvCxnSpPr>
        <p:spPr>
          <a:xfrm>
            <a:off x="6752019" y="4455871"/>
            <a:ext cx="215900" cy="1587"/>
          </a:xfrm>
          <a:prstGeom prst="straightConnector1">
            <a:avLst/>
          </a:prstGeom>
          <a:noFill/>
          <a:ln w="9525" cap="flat" cmpd="sng" algn="ctr">
            <a:solidFill>
              <a:srgbClr val="00264C"/>
            </a:solidFill>
            <a:prstDash val="solid"/>
            <a:headEnd type="triangle" w="med" len="med"/>
            <a:tailEnd type="none" w="med" len="med"/>
          </a:ln>
          <a:effectLst/>
        </p:spPr>
      </p:cxnSp>
      <p:cxnSp>
        <p:nvCxnSpPr>
          <p:cNvPr id="109" name="직선 화살표 연결선 108"/>
          <p:cNvCxnSpPr/>
          <p:nvPr/>
        </p:nvCxnSpPr>
        <p:spPr>
          <a:xfrm>
            <a:off x="6752019" y="4987681"/>
            <a:ext cx="215900" cy="1588"/>
          </a:xfrm>
          <a:prstGeom prst="straightConnector1">
            <a:avLst/>
          </a:prstGeom>
          <a:noFill/>
          <a:ln w="9525" cap="flat" cmpd="sng" algn="ctr">
            <a:solidFill>
              <a:srgbClr val="00264C"/>
            </a:solidFill>
            <a:prstDash val="solid"/>
            <a:headEnd type="triangle" w="med" len="med"/>
            <a:tailEnd type="none" w="med" len="med"/>
          </a:ln>
          <a:effectLst/>
        </p:spPr>
      </p:cxnSp>
      <p:cxnSp>
        <p:nvCxnSpPr>
          <p:cNvPr id="110" name="직선 화살표 연결선 109"/>
          <p:cNvCxnSpPr/>
          <p:nvPr/>
        </p:nvCxnSpPr>
        <p:spPr>
          <a:xfrm>
            <a:off x="6752019" y="5530606"/>
            <a:ext cx="215900" cy="1588"/>
          </a:xfrm>
          <a:prstGeom prst="straightConnector1">
            <a:avLst/>
          </a:prstGeom>
          <a:noFill/>
          <a:ln w="9525" cap="flat" cmpd="sng" algn="ctr">
            <a:solidFill>
              <a:srgbClr val="00264C"/>
            </a:solidFill>
            <a:prstDash val="solid"/>
            <a:headEnd type="triangle" w="med" len="med"/>
            <a:tailEnd type="none" w="med" len="med"/>
          </a:ln>
          <a:effectLst/>
        </p:spPr>
      </p:cxnSp>
      <p:sp>
        <p:nvSpPr>
          <p:cNvPr id="111" name="Rectangle 41"/>
          <p:cNvSpPr>
            <a:spLocks noChangeArrowheads="1"/>
          </p:cNvSpPr>
          <p:nvPr/>
        </p:nvSpPr>
        <p:spPr bwMode="auto">
          <a:xfrm>
            <a:off x="6993318" y="4290768"/>
            <a:ext cx="1395107" cy="381101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36000" tIns="36000" rIns="36000" bIns="36000" anchor="ctr"/>
          <a:lstStyle/>
          <a:p>
            <a:pPr algn="ctr" latinLnBrk="0">
              <a:defRPr/>
            </a:pPr>
            <a:r>
              <a:rPr lang="en-US" altLang="ko-KR" sz="800" b="1" kern="0" dirty="0">
                <a:latin typeface="맑은 고딕" pitchFamily="50" charset="-127"/>
                <a:ea typeface="맑은 고딕" pitchFamily="50" charset="-127"/>
              </a:rPr>
              <a:t>Python </a:t>
            </a:r>
            <a:r>
              <a:rPr lang="en-US" altLang="ko-KR" sz="800" b="1" kern="0" dirty="0" err="1">
                <a:latin typeface="맑은 고딕" pitchFamily="50" charset="-127"/>
                <a:ea typeface="맑은 고딕" pitchFamily="50" charset="-127"/>
              </a:rPr>
              <a:t>Numpy</a:t>
            </a:r>
            <a:r>
              <a:rPr lang="ko-KR" altLang="en-US" sz="800" b="1" kern="0" dirty="0">
                <a:latin typeface="맑은 고딕" pitchFamily="50" charset="-127"/>
                <a:ea typeface="맑은 고딕" pitchFamily="50" charset="-127"/>
              </a:rPr>
              <a:t>를 이용하여</a:t>
            </a:r>
            <a:r>
              <a:rPr lang="en-US" altLang="ko-KR" sz="800" b="1" kern="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800" b="1" kern="0" dirty="0">
                <a:latin typeface="맑은 고딕" pitchFamily="50" charset="-127"/>
                <a:ea typeface="맑은 고딕" pitchFamily="50" charset="-127"/>
              </a:rPr>
              <a:t>각 객체사이의 거리를</a:t>
            </a:r>
            <a:endParaRPr lang="en-US" altLang="ko-KR" sz="800" b="1" kern="0" dirty="0">
              <a:latin typeface="맑은 고딕" pitchFamily="50" charset="-127"/>
              <a:ea typeface="맑은 고딕" pitchFamily="50" charset="-127"/>
            </a:endParaRPr>
          </a:p>
          <a:p>
            <a:pPr algn="ctr" latinLnBrk="0">
              <a:defRPr/>
            </a:pPr>
            <a:r>
              <a:rPr lang="ko-KR" altLang="en-US" sz="800" b="1" kern="0" dirty="0">
                <a:latin typeface="맑은 고딕" pitchFamily="50" charset="-127"/>
                <a:ea typeface="맑은 고딕" pitchFamily="50" charset="-127"/>
              </a:rPr>
              <a:t> 확인 후</a:t>
            </a:r>
            <a:r>
              <a:rPr lang="en-US" altLang="ko-KR" sz="800" b="1" kern="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800" b="1" kern="0" dirty="0">
                <a:latin typeface="맑은 고딕" pitchFamily="50" charset="-127"/>
                <a:ea typeface="맑은 고딕" pitchFamily="50" charset="-127"/>
              </a:rPr>
              <a:t>줄 형성</a:t>
            </a:r>
          </a:p>
        </p:txBody>
      </p:sp>
      <p:sp>
        <p:nvSpPr>
          <p:cNvPr id="112" name="AutoShape 46"/>
          <p:cNvSpPr>
            <a:spLocks noChangeArrowheads="1"/>
          </p:cNvSpPr>
          <p:nvPr/>
        </p:nvSpPr>
        <p:spPr bwMode="auto">
          <a:xfrm>
            <a:off x="6982207" y="3141419"/>
            <a:ext cx="1439863" cy="539751"/>
          </a:xfrm>
          <a:prstGeom prst="can">
            <a:avLst>
              <a:gd name="adj" fmla="val 25000"/>
            </a:avLst>
          </a:prstGeom>
          <a:solidFill>
            <a:srgbClr val="EAEAEA"/>
          </a:solidFill>
          <a:ln w="6350">
            <a:solidFill>
              <a:srgbClr val="00264C"/>
            </a:solidFill>
            <a:round/>
            <a:headEnd/>
            <a:tailEnd/>
          </a:ln>
        </p:spPr>
        <p:txBody>
          <a:bodyPr lIns="36000" tIns="36000" rIns="36000" bIns="36000" anchor="ctr"/>
          <a:lstStyle/>
          <a:p>
            <a:pPr algn="ctr" latinLnBrk="0">
              <a:defRPr/>
            </a:pPr>
            <a:r>
              <a:rPr lang="ko-KR" altLang="en-US" sz="800" b="1" kern="0" dirty="0">
                <a:latin typeface="맑은 고딕" pitchFamily="50" charset="-127"/>
                <a:ea typeface="맑은 고딕" pitchFamily="50" charset="-127"/>
              </a:rPr>
              <a:t>미리 </a:t>
            </a:r>
            <a:r>
              <a:rPr lang="ko-KR" altLang="en-US" sz="800" b="1" kern="0" dirty="0" err="1">
                <a:latin typeface="맑은 고딕" pitchFamily="50" charset="-127"/>
                <a:ea typeface="맑은 고딕" pitchFamily="50" charset="-127"/>
              </a:rPr>
              <a:t>파악후</a:t>
            </a:r>
            <a:r>
              <a:rPr lang="en-US" altLang="ko-KR" sz="800" b="1" kern="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800" b="1" kern="0" dirty="0">
                <a:latin typeface="맑은 고딕" pitchFamily="50" charset="-127"/>
                <a:ea typeface="맑은 고딕" pitchFamily="50" charset="-127"/>
              </a:rPr>
              <a:t>데이터화 하거나</a:t>
            </a:r>
            <a:r>
              <a:rPr lang="en-US" altLang="ko-KR" sz="800" b="1" kern="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800" b="1" kern="0" dirty="0">
                <a:latin typeface="맑은 고딕" pitchFamily="50" charset="-127"/>
                <a:ea typeface="맑은 고딕" pitchFamily="50" charset="-127"/>
              </a:rPr>
              <a:t>사용 와이파이를 통해 판별</a:t>
            </a:r>
            <a:r>
              <a:rPr lang="en-US" altLang="ko-KR" sz="800" b="1" kern="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113" name="AutoShape 46"/>
          <p:cNvSpPr>
            <a:spLocks noChangeArrowheads="1"/>
          </p:cNvSpPr>
          <p:nvPr/>
        </p:nvSpPr>
        <p:spPr bwMode="auto">
          <a:xfrm>
            <a:off x="6982207" y="4709870"/>
            <a:ext cx="1439863" cy="539751"/>
          </a:xfrm>
          <a:prstGeom prst="can">
            <a:avLst>
              <a:gd name="adj" fmla="val 25000"/>
            </a:avLst>
          </a:prstGeom>
          <a:solidFill>
            <a:srgbClr val="EAEAEA"/>
          </a:solidFill>
          <a:ln w="6350">
            <a:solidFill>
              <a:srgbClr val="00264C"/>
            </a:solidFill>
            <a:round/>
            <a:headEnd/>
            <a:tailEnd/>
          </a:ln>
        </p:spPr>
        <p:txBody>
          <a:bodyPr lIns="36000" tIns="36000" rIns="36000" bIns="36000" anchor="ctr"/>
          <a:lstStyle/>
          <a:p>
            <a:pPr algn="ctr" latinLnBrk="0">
              <a:defRPr/>
            </a:pPr>
            <a:r>
              <a:rPr lang="en-US" altLang="ko-KR" sz="900" b="1" kern="0" dirty="0">
                <a:latin typeface="맑은 고딕" pitchFamily="50" charset="-127"/>
                <a:ea typeface="맑은 고딕" pitchFamily="50" charset="-127"/>
              </a:rPr>
              <a:t>HOG </a:t>
            </a:r>
            <a:r>
              <a:rPr lang="ko-KR" altLang="en-US" sz="900" b="1" kern="0" dirty="0">
                <a:latin typeface="맑은 고딕" pitchFamily="50" charset="-127"/>
                <a:ea typeface="맑은 고딕" pitchFamily="50" charset="-127"/>
              </a:rPr>
              <a:t>알고리즘을 이용한 </a:t>
            </a:r>
            <a:r>
              <a:rPr lang="en-US" altLang="ko-KR" sz="900" b="1" kern="0" dirty="0">
                <a:latin typeface="맑은 고딕" pitchFamily="50" charset="-127"/>
                <a:ea typeface="맑은 고딕" pitchFamily="50" charset="-127"/>
              </a:rPr>
              <a:t>open CV  </a:t>
            </a:r>
            <a:r>
              <a:rPr lang="ko-KR" altLang="en-US" sz="900" b="1" kern="0" dirty="0">
                <a:latin typeface="맑은 고딕" pitchFamily="50" charset="-127"/>
                <a:ea typeface="맑은 고딕" pitchFamily="50" charset="-127"/>
              </a:rPr>
              <a:t>영상처리</a:t>
            </a:r>
            <a:endParaRPr lang="en-US" altLang="ko-KR" sz="900" b="1" kern="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4" name="AutoShape 46"/>
          <p:cNvSpPr>
            <a:spLocks noChangeArrowheads="1"/>
          </p:cNvSpPr>
          <p:nvPr/>
        </p:nvSpPr>
        <p:spPr bwMode="auto">
          <a:xfrm>
            <a:off x="6982207" y="5275019"/>
            <a:ext cx="1439863" cy="539751"/>
          </a:xfrm>
          <a:prstGeom prst="can">
            <a:avLst>
              <a:gd name="adj" fmla="val 25000"/>
            </a:avLst>
          </a:prstGeom>
          <a:solidFill>
            <a:srgbClr val="EAEAEA"/>
          </a:solidFill>
          <a:ln w="6350">
            <a:solidFill>
              <a:srgbClr val="00264C"/>
            </a:solidFill>
            <a:round/>
            <a:headEnd/>
            <a:tailEnd/>
          </a:ln>
        </p:spPr>
        <p:txBody>
          <a:bodyPr lIns="36000" tIns="36000" rIns="36000" bIns="36000" anchor="ctr"/>
          <a:lstStyle/>
          <a:p>
            <a:pPr algn="ctr" latinLnBrk="0">
              <a:defRPr/>
            </a:pPr>
            <a:r>
              <a:rPr lang="en-US" altLang="ko-KR" sz="900" b="1" kern="0" dirty="0" err="1">
                <a:latin typeface="맑은 고딕" pitchFamily="50" charset="-127"/>
                <a:ea typeface="맑은 고딕" pitchFamily="50" charset="-127"/>
              </a:rPr>
              <a:t>Haar</a:t>
            </a:r>
            <a:r>
              <a:rPr lang="en-US" altLang="ko-KR" sz="900" b="1" kern="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900" b="1" kern="0" dirty="0" err="1">
                <a:latin typeface="맑은 고딕" pitchFamily="50" charset="-127"/>
                <a:ea typeface="맑은 고딕" pitchFamily="50" charset="-127"/>
              </a:rPr>
              <a:t>캐스캐이드를</a:t>
            </a:r>
            <a:r>
              <a:rPr lang="ko-KR" altLang="en-US" sz="900" b="1" kern="0" dirty="0">
                <a:latin typeface="맑은 고딕" pitchFamily="50" charset="-127"/>
                <a:ea typeface="맑은 고딕" pitchFamily="50" charset="-127"/>
              </a:rPr>
              <a:t> 이용한 </a:t>
            </a:r>
            <a:r>
              <a:rPr lang="en-US" altLang="ko-KR" sz="900" b="1" kern="0" dirty="0">
                <a:latin typeface="맑은 고딕" pitchFamily="50" charset="-127"/>
                <a:ea typeface="맑은 고딕" pitchFamily="50" charset="-127"/>
              </a:rPr>
              <a:t>open CV </a:t>
            </a:r>
            <a:r>
              <a:rPr lang="ko-KR" altLang="en-US" sz="900" b="1" kern="0" dirty="0">
                <a:latin typeface="맑은 고딕" pitchFamily="50" charset="-127"/>
                <a:ea typeface="맑은 고딕" pitchFamily="50" charset="-127"/>
              </a:rPr>
              <a:t>영상처리</a:t>
            </a:r>
            <a:endParaRPr lang="en-US" altLang="ko-KR" sz="900" b="1" kern="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5" name="Oval 44"/>
          <p:cNvSpPr>
            <a:spLocks noChangeArrowheads="1"/>
          </p:cNvSpPr>
          <p:nvPr/>
        </p:nvSpPr>
        <p:spPr bwMode="auto">
          <a:xfrm>
            <a:off x="4837493" y="3136655"/>
            <a:ext cx="268288" cy="203200"/>
          </a:xfrm>
          <a:prstGeom prst="ellipse">
            <a:avLst/>
          </a:prstGeom>
          <a:solidFill>
            <a:srgbClr val="3B5AA8"/>
          </a:solidFill>
          <a:ln>
            <a:noFill/>
          </a:ln>
        </p:spPr>
        <p:txBody>
          <a:bodyPr wrap="none" lIns="54000" tIns="54000" rIns="54000" bIns="54000" anchor="ctr"/>
          <a:lstStyle/>
          <a:p>
            <a:pPr marL="85723" indent="-85723" algn="ctr" latinLnBrk="0">
              <a:spcBef>
                <a:spcPct val="50000"/>
              </a:spcBef>
              <a:defRPr/>
            </a:pPr>
            <a:r>
              <a:rPr lang="en-US" altLang="ko-KR" sz="1000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  <p:sp>
        <p:nvSpPr>
          <p:cNvPr id="116" name="Oval 58"/>
          <p:cNvSpPr>
            <a:spLocks noChangeArrowheads="1"/>
          </p:cNvSpPr>
          <p:nvPr/>
        </p:nvSpPr>
        <p:spPr bwMode="auto">
          <a:xfrm>
            <a:off x="929068" y="5883030"/>
            <a:ext cx="268288" cy="203200"/>
          </a:xfrm>
          <a:prstGeom prst="ellipse">
            <a:avLst/>
          </a:prstGeom>
          <a:solidFill>
            <a:srgbClr val="77787B"/>
          </a:solidFill>
          <a:ln>
            <a:noFill/>
          </a:ln>
        </p:spPr>
        <p:txBody>
          <a:bodyPr wrap="none" lIns="54000" tIns="54000" rIns="54000" bIns="54000" anchor="ctr"/>
          <a:lstStyle/>
          <a:p>
            <a:pPr marL="85723" indent="-85723" algn="ctr" latinLnBrk="0">
              <a:spcBef>
                <a:spcPct val="50000"/>
              </a:spcBef>
              <a:defRPr/>
            </a:pPr>
            <a:r>
              <a:rPr lang="en-US" altLang="ko-KR" sz="1000" ker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sp>
        <p:nvSpPr>
          <p:cNvPr id="117" name="Text Box 59"/>
          <p:cNvSpPr txBox="1">
            <a:spLocks noChangeArrowheads="1"/>
          </p:cNvSpPr>
          <p:nvPr/>
        </p:nvSpPr>
        <p:spPr bwMode="auto">
          <a:xfrm>
            <a:off x="1126191" y="5846522"/>
            <a:ext cx="7420621" cy="2587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9pPr>
          </a:lstStyle>
          <a:p>
            <a:pPr algn="ctr" eaLnBrk="1" hangingPunct="1">
              <a:lnSpc>
                <a:spcPct val="120000"/>
              </a:lnSpc>
              <a:spcBef>
                <a:spcPct val="20000"/>
              </a:spcBef>
            </a:pP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사람 객체인식으로 인한 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대기줄파악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 프로그램을 실행하여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펌웨어에서 측정하는 정류장에서 실제 기다리는 대기인원을 알아냄</a:t>
            </a:r>
            <a:endParaRPr lang="en-US" altLang="ko-KR" sz="1000" b="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8" name="Oval 73"/>
          <p:cNvSpPr>
            <a:spLocks noChangeArrowheads="1"/>
          </p:cNvSpPr>
          <p:nvPr/>
        </p:nvSpPr>
        <p:spPr bwMode="auto">
          <a:xfrm>
            <a:off x="929068" y="6124330"/>
            <a:ext cx="268288" cy="203200"/>
          </a:xfrm>
          <a:prstGeom prst="ellipse">
            <a:avLst/>
          </a:prstGeom>
          <a:solidFill>
            <a:srgbClr val="77787B"/>
          </a:solidFill>
          <a:ln>
            <a:noFill/>
          </a:ln>
        </p:spPr>
        <p:txBody>
          <a:bodyPr wrap="none" lIns="54000" tIns="54000" rIns="54000" bIns="54000" anchor="ctr"/>
          <a:lstStyle/>
          <a:p>
            <a:pPr marL="85723" indent="-85723" latinLnBrk="0">
              <a:spcBef>
                <a:spcPct val="50000"/>
              </a:spcBef>
              <a:defRPr/>
            </a:pPr>
            <a:r>
              <a:rPr lang="en-US" altLang="ko-KR" sz="1000" ker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  <p:sp>
        <p:nvSpPr>
          <p:cNvPr id="119" name="Text Box 59"/>
          <p:cNvSpPr txBox="1">
            <a:spLocks noChangeArrowheads="1"/>
          </p:cNvSpPr>
          <p:nvPr/>
        </p:nvSpPr>
        <p:spPr bwMode="auto">
          <a:xfrm>
            <a:off x="1139456" y="6099886"/>
            <a:ext cx="7558479" cy="2587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9pPr>
          </a:lstStyle>
          <a:p>
            <a:pPr algn="l" eaLnBrk="1" hangingPunct="1">
              <a:lnSpc>
                <a:spcPct val="120000"/>
              </a:lnSpc>
              <a:spcBef>
                <a:spcPct val="20000"/>
              </a:spcBef>
            </a:pP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프로그램을 통해 알아낸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대기인원과 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해당 정거장의 아이디를 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데이터화하여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현재 시간과 함께 저장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이를 클라우드 서버에 전송</a:t>
            </a:r>
            <a:endParaRPr lang="en-US" altLang="ko-KR" sz="1000" b="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0" name="Oval 44"/>
          <p:cNvSpPr>
            <a:spLocks noChangeArrowheads="1"/>
          </p:cNvSpPr>
          <p:nvPr/>
        </p:nvSpPr>
        <p:spPr bwMode="auto">
          <a:xfrm>
            <a:off x="2776920" y="4715451"/>
            <a:ext cx="268287" cy="203200"/>
          </a:xfrm>
          <a:prstGeom prst="ellipse">
            <a:avLst/>
          </a:prstGeom>
          <a:solidFill>
            <a:srgbClr val="3B5AA8"/>
          </a:solidFill>
          <a:ln>
            <a:noFill/>
          </a:ln>
        </p:spPr>
        <p:txBody>
          <a:bodyPr wrap="none" lIns="54000" tIns="54000" rIns="54000" bIns="54000" anchor="ctr"/>
          <a:lstStyle/>
          <a:p>
            <a:pPr marL="85723" indent="-85723" algn="ctr" latinLnBrk="0">
              <a:spcBef>
                <a:spcPct val="50000"/>
              </a:spcBef>
              <a:defRPr/>
            </a:pPr>
            <a:r>
              <a:rPr lang="en-US" altLang="ko-KR" sz="1000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graphicFrame>
        <p:nvGraphicFramePr>
          <p:cNvPr id="121" name="표 1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6566895"/>
              </p:ext>
            </p:extLst>
          </p:nvPr>
        </p:nvGraphicFramePr>
        <p:xfrm>
          <a:off x="133278" y="913093"/>
          <a:ext cx="8865668" cy="1524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187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561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1622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4807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1813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75042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3B5AA8"/>
                          </a:solidFill>
                          <a:effectLst/>
                          <a:latin typeface="+mn-ea"/>
                          <a:ea typeface="+mn-ea"/>
                        </a:rPr>
                        <a:t>프로그램 </a:t>
                      </a:r>
                      <a:r>
                        <a:rPr kumimoji="1" lang="en-US" altLang="ko-KR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3B5AA8"/>
                          </a:solidFill>
                          <a:effectLst/>
                          <a:latin typeface="+mn-ea"/>
                          <a:ea typeface="+mn-ea"/>
                        </a:rPr>
                        <a:t>ID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20_HF054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>
                          <a:solidFill>
                            <a:srgbClr val="3B5AA8"/>
                          </a:solidFill>
                        </a:rPr>
                        <a:t>프로그램 명</a:t>
                      </a:r>
                      <a:endParaRPr lang="ko-KR" altLang="en-US" sz="1100" b="1" dirty="0">
                        <a:solidFill>
                          <a:srgbClr val="3B5A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br>
                        <a:rPr lang="en-US" altLang="ko-KR" sz="11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대중교통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광역버스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</a:t>
                      </a: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대기인원을 판별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계산 후 더 정확한 최소시간 경로 지원 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rgbClr val="3B5AA8"/>
                          </a:solidFill>
                        </a:rPr>
                        <a:t>작성일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/>
                        <a:t>20  . 7 . 20 .</a:t>
                      </a:r>
                      <a:endParaRPr lang="ko-KR" altLang="en-US" sz="1100" b="1" dirty="0">
                        <a:solidFill>
                          <a:srgbClr val="3B5A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rgbClr val="3B5AA8"/>
                          </a:solidFill>
                        </a:rPr>
                        <a:t>Page</a:t>
                      </a:r>
                      <a:endParaRPr lang="ko-KR" altLang="en-US" sz="1100" b="1" dirty="0">
                        <a:solidFill>
                          <a:srgbClr val="3B5A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kern="1200" dirty="0">
                          <a:solidFill>
                            <a:srgbClr val="3B5AA8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ko-KR" altLang="en-US" sz="1100" b="1" kern="1200" dirty="0">
                        <a:solidFill>
                          <a:srgbClr val="3B5AA8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977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3B5AA8"/>
                          </a:solidFill>
                          <a:effectLst/>
                          <a:latin typeface="+mn-ea"/>
                          <a:ea typeface="+mn-ea"/>
                        </a:rPr>
                        <a:t>개요</a:t>
                      </a:r>
                      <a:endParaRPr kumimoji="1" lang="en-US" altLang="ko-KR" sz="1100" b="1" i="0" u="none" strike="noStrike" cap="none" normalizeH="0" baseline="0" dirty="0">
                        <a:ln>
                          <a:noFill/>
                        </a:ln>
                        <a:solidFill>
                          <a:srgbClr val="3B5AA8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객체 영상처리를 이용해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광역버스 정류장 대기줄을 파악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이를 서버로 전송하여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어플리케이션에 전달하며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공공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API</a:t>
                      </a:r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와 접목시켜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기존 대중교통 길 찾기 서비스의 정확도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특히 출퇴근시간의 정확도를 높이는 시스템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rgbClr val="3B5A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rgbClr val="3B5A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rgbClr val="3B5AA8"/>
                          </a:solidFill>
                        </a:rPr>
                        <a:t>작성자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김우진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7412049" y="2652949"/>
            <a:ext cx="1571084" cy="23804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실무 산출물 형식</a:t>
            </a:r>
          </a:p>
        </p:txBody>
      </p: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5F85F107-C959-4688-A91D-C537817FEDEB}"/>
              </a:ext>
            </a:extLst>
          </p:cNvPr>
          <p:cNvCxnSpPr>
            <a:cxnSpLocks/>
          </p:cNvCxnSpPr>
          <p:nvPr/>
        </p:nvCxnSpPr>
        <p:spPr>
          <a:xfrm>
            <a:off x="2195244" y="5369053"/>
            <a:ext cx="2896251" cy="387603"/>
          </a:xfrm>
          <a:prstGeom prst="bentConnector3">
            <a:avLst>
              <a:gd name="adj1" fmla="val 187"/>
            </a:avLst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2815906B-8C9A-43F1-9413-562E5EB83832}"/>
              </a:ext>
            </a:extLst>
          </p:cNvPr>
          <p:cNvCxnSpPr/>
          <p:nvPr/>
        </p:nvCxnSpPr>
        <p:spPr>
          <a:xfrm rot="16200000" flipV="1">
            <a:off x="3847687" y="4507569"/>
            <a:ext cx="2343151" cy="134937"/>
          </a:xfrm>
          <a:prstGeom prst="bentConnector3">
            <a:avLst>
              <a:gd name="adj1" fmla="val 100081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A2AA783A-CB8C-4B8A-A368-64B3ED48DE7C}"/>
              </a:ext>
            </a:extLst>
          </p:cNvPr>
          <p:cNvCxnSpPr/>
          <p:nvPr/>
        </p:nvCxnSpPr>
        <p:spPr>
          <a:xfrm>
            <a:off x="5086159" y="3399927"/>
            <a:ext cx="215900" cy="0"/>
          </a:xfrm>
          <a:prstGeom prst="line">
            <a:avLst/>
          </a:prstGeom>
          <a:noFill/>
          <a:ln w="12700" cap="flat" cmpd="sng" algn="ctr">
            <a:solidFill>
              <a:srgbClr val="00264C"/>
            </a:solidFill>
            <a:prstDash val="solid"/>
          </a:ln>
          <a:effectLst/>
        </p:spPr>
      </p:cxn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9CD8C705-BF94-472F-BF02-93893AA42AD2}"/>
              </a:ext>
            </a:extLst>
          </p:cNvPr>
          <p:cNvSpPr/>
          <p:nvPr/>
        </p:nvSpPr>
        <p:spPr>
          <a:xfrm>
            <a:off x="5296886" y="3203231"/>
            <a:ext cx="1464659" cy="38110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b="1" dirty="0"/>
              <a:t>해당 정거장의</a:t>
            </a:r>
            <a:endParaRPr lang="en-US" altLang="ko-KR" sz="800" b="1" dirty="0"/>
          </a:p>
          <a:p>
            <a:pPr algn="ctr"/>
            <a:r>
              <a:rPr lang="ko-KR" altLang="en-US" sz="800" b="1" dirty="0"/>
              <a:t> 아이디를 데이터화</a:t>
            </a:r>
          </a:p>
        </p:txBody>
      </p:sp>
      <p:sp>
        <p:nvSpPr>
          <p:cNvPr id="124" name="사각형: 둥근 모서리 123">
            <a:extLst>
              <a:ext uri="{FF2B5EF4-FFF2-40B4-BE49-F238E27FC236}">
                <a16:creationId xmlns:a16="http://schemas.microsoft.com/office/drawing/2014/main" id="{01E967E9-78C0-49B0-B3DE-2CBFCE1D9FBA}"/>
              </a:ext>
            </a:extLst>
          </p:cNvPr>
          <p:cNvSpPr/>
          <p:nvPr/>
        </p:nvSpPr>
        <p:spPr>
          <a:xfrm>
            <a:off x="5296886" y="3725175"/>
            <a:ext cx="1464659" cy="38110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b="1" dirty="0"/>
              <a:t>형성 대기줄을 일정한</a:t>
            </a:r>
            <a:endParaRPr lang="en-US" altLang="ko-KR" sz="800" b="1" dirty="0"/>
          </a:p>
          <a:p>
            <a:pPr algn="ctr"/>
            <a:r>
              <a:rPr lang="ko-KR" altLang="en-US" sz="800" b="1" dirty="0"/>
              <a:t> 간격마다 데이터화</a:t>
            </a:r>
          </a:p>
        </p:txBody>
      </p:sp>
      <p:sp>
        <p:nvSpPr>
          <p:cNvPr id="125" name="사각형: 둥근 모서리 124">
            <a:extLst>
              <a:ext uri="{FF2B5EF4-FFF2-40B4-BE49-F238E27FC236}">
                <a16:creationId xmlns:a16="http://schemas.microsoft.com/office/drawing/2014/main" id="{817D5771-CD92-49D4-A472-4F2B9EFE0087}"/>
              </a:ext>
            </a:extLst>
          </p:cNvPr>
          <p:cNvSpPr/>
          <p:nvPr/>
        </p:nvSpPr>
        <p:spPr>
          <a:xfrm>
            <a:off x="5296886" y="4271342"/>
            <a:ext cx="1464659" cy="38110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b="1" dirty="0"/>
              <a:t>인식한 사람 객체사이의</a:t>
            </a:r>
            <a:endParaRPr lang="en-US" altLang="ko-KR" sz="800" b="1" dirty="0"/>
          </a:p>
          <a:p>
            <a:pPr algn="ctr"/>
            <a:r>
              <a:rPr lang="ko-KR" altLang="en-US" sz="800" b="1" dirty="0"/>
              <a:t> 간격을 이용하여</a:t>
            </a:r>
            <a:r>
              <a:rPr lang="en-US" altLang="ko-KR" sz="800" b="1" dirty="0"/>
              <a:t>,</a:t>
            </a:r>
          </a:p>
          <a:p>
            <a:pPr algn="ctr"/>
            <a:r>
              <a:rPr lang="en-US" altLang="ko-KR" sz="800" b="1" dirty="0"/>
              <a:t> </a:t>
            </a:r>
            <a:r>
              <a:rPr lang="ko-KR" altLang="en-US" sz="800" b="1" dirty="0"/>
              <a:t>대기 줄의 형성 파악</a:t>
            </a:r>
          </a:p>
        </p:txBody>
      </p:sp>
      <p:sp>
        <p:nvSpPr>
          <p:cNvPr id="126" name="사각형: 둥근 모서리 125">
            <a:extLst>
              <a:ext uri="{FF2B5EF4-FFF2-40B4-BE49-F238E27FC236}">
                <a16:creationId xmlns:a16="http://schemas.microsoft.com/office/drawing/2014/main" id="{208730AE-46DD-497E-92D8-F6BEA805FF5A}"/>
              </a:ext>
            </a:extLst>
          </p:cNvPr>
          <p:cNvSpPr/>
          <p:nvPr/>
        </p:nvSpPr>
        <p:spPr>
          <a:xfrm>
            <a:off x="5296886" y="4793286"/>
            <a:ext cx="1464659" cy="38110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HOG </a:t>
            </a:r>
            <a:r>
              <a:rPr lang="ko-KR" altLang="en-US" sz="800" b="1" dirty="0"/>
              <a:t>알고리즘을 이용한 사람 객체 인식</a:t>
            </a:r>
          </a:p>
        </p:txBody>
      </p:sp>
      <p:sp>
        <p:nvSpPr>
          <p:cNvPr id="127" name="사각형: 둥근 모서리 126">
            <a:extLst>
              <a:ext uri="{FF2B5EF4-FFF2-40B4-BE49-F238E27FC236}">
                <a16:creationId xmlns:a16="http://schemas.microsoft.com/office/drawing/2014/main" id="{79F8D411-EF85-4DCA-A983-436D34F29F4D}"/>
              </a:ext>
            </a:extLst>
          </p:cNvPr>
          <p:cNvSpPr/>
          <p:nvPr/>
        </p:nvSpPr>
        <p:spPr>
          <a:xfrm>
            <a:off x="5296886" y="5326771"/>
            <a:ext cx="1464659" cy="38110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800" b="1" dirty="0" err="1"/>
              <a:t>Haar</a:t>
            </a:r>
            <a:r>
              <a:rPr lang="en-US" altLang="ko-KR" sz="800" b="1" dirty="0"/>
              <a:t> </a:t>
            </a:r>
            <a:r>
              <a:rPr lang="ko-KR" altLang="en-US" sz="800" b="1" dirty="0" err="1"/>
              <a:t>알고림즘을</a:t>
            </a:r>
            <a:r>
              <a:rPr lang="ko-KR" altLang="en-US" sz="800" b="1" dirty="0"/>
              <a:t> 이용한 사람 객체인식</a:t>
            </a:r>
          </a:p>
        </p:txBody>
      </p:sp>
      <p:sp>
        <p:nvSpPr>
          <p:cNvPr id="53" name="Rectangle 41">
            <a:extLst>
              <a:ext uri="{FF2B5EF4-FFF2-40B4-BE49-F238E27FC236}">
                <a16:creationId xmlns:a16="http://schemas.microsoft.com/office/drawing/2014/main" id="{1354432D-DC45-4A4A-A18C-F05EBEEACE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93318" y="3742892"/>
            <a:ext cx="1395107" cy="381101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36000" tIns="36000" rIns="36000" bIns="36000" anchor="ctr"/>
          <a:lstStyle/>
          <a:p>
            <a:pPr algn="ctr" latinLnBrk="0">
              <a:defRPr/>
            </a:pPr>
            <a:r>
              <a:rPr lang="ko-KR" altLang="en-US" sz="800" b="1" kern="0" dirty="0">
                <a:latin typeface="맑은 고딕" pitchFamily="50" charset="-127"/>
                <a:ea typeface="맑은 고딕" pitchFamily="50" charset="-127"/>
              </a:rPr>
              <a:t>실시간 영상처리를 이용하여</a:t>
            </a:r>
            <a:r>
              <a:rPr lang="en-US" altLang="ko-KR" sz="800" b="1" kern="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800" b="1" kern="0" dirty="0">
                <a:latin typeface="맑은 고딕" pitchFamily="50" charset="-127"/>
                <a:ea typeface="맑은 고딕" pitchFamily="50" charset="-127"/>
              </a:rPr>
              <a:t>객체인식을 하기때문에</a:t>
            </a:r>
            <a:r>
              <a:rPr lang="en-US" altLang="ko-KR" sz="800" b="1" kern="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800" b="1" kern="0" dirty="0">
                <a:latin typeface="맑은 고딕" pitchFamily="50" charset="-127"/>
                <a:ea typeface="맑은 고딕" pitchFamily="50" charset="-127"/>
              </a:rPr>
              <a:t>일정한 프레임에 따라 계산</a:t>
            </a:r>
            <a:r>
              <a:rPr lang="en-US" altLang="ko-KR" sz="800" b="1" kern="0" dirty="0"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800" b="1" kern="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76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4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" name="사각형: 잘린 대각선 방향 모서리 50">
            <a:extLst>
              <a:ext uri="{FF2B5EF4-FFF2-40B4-BE49-F238E27FC236}">
                <a16:creationId xmlns:a16="http://schemas.microsoft.com/office/drawing/2014/main" id="{17467AC0-E577-4AF9-93F8-FCD802785640}"/>
              </a:ext>
            </a:extLst>
          </p:cNvPr>
          <p:cNvSpPr/>
          <p:nvPr/>
        </p:nvSpPr>
        <p:spPr>
          <a:xfrm>
            <a:off x="1142524" y="4079282"/>
            <a:ext cx="2061326" cy="345327"/>
          </a:xfrm>
          <a:prstGeom prst="snip2DiagRect">
            <a:avLst/>
          </a:prstGeom>
          <a:ln w="1905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000" b="1" kern="0" dirty="0">
                <a:latin typeface="맑은 고딕" pitchFamily="50" charset="-127"/>
              </a:rPr>
              <a:t>카메라 모듈을 이용한</a:t>
            </a:r>
            <a:br>
              <a:rPr lang="en-US" altLang="ko-KR" sz="1000" b="1" kern="0" dirty="0">
                <a:latin typeface="맑은 고딕" pitchFamily="50" charset="-127"/>
              </a:rPr>
            </a:br>
            <a:r>
              <a:rPr lang="ko-KR" altLang="en-US" sz="1000" b="1" kern="0" dirty="0">
                <a:latin typeface="맑은 고딕" pitchFamily="50" charset="-127"/>
              </a:rPr>
              <a:t> 프로그램 실행</a:t>
            </a:r>
          </a:p>
        </p:txBody>
      </p:sp>
    </p:spTree>
    <p:extLst>
      <p:ext uri="{BB962C8B-B14F-4D97-AF65-F5344CB8AC3E}">
        <p14:creationId xmlns:p14="http://schemas.microsoft.com/office/powerpoint/2010/main" val="6334883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8"/>
            <a:ext cx="2952328" cy="27247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lang="en-US" altLang="ko-KR" sz="1700" b="1">
                <a:solidFill>
                  <a:schemeClr val="bg1"/>
                </a:solidFill>
                <a:latin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</a:rPr>
              <a:t>기능 처리도</a:t>
            </a:r>
            <a:r>
              <a:rPr lang="en-US" altLang="ko-KR" sz="1700" b="1">
                <a:solidFill>
                  <a:schemeClr val="bg1"/>
                </a:solidFill>
                <a:latin typeface="+mn-ea"/>
              </a:rPr>
              <a:t>(</a:t>
            </a:r>
            <a:r>
              <a:rPr lang="ko-KR" altLang="en-US" sz="1700" b="1">
                <a:solidFill>
                  <a:schemeClr val="bg1"/>
                </a:solidFill>
                <a:latin typeface="+mn-ea"/>
              </a:rPr>
              <a:t>기능 흐름도</a:t>
            </a:r>
            <a:r>
              <a:rPr lang="en-US" altLang="ko-KR" sz="1700" b="1">
                <a:solidFill>
                  <a:schemeClr val="bg1"/>
                </a:solidFill>
                <a:latin typeface="+mn-ea"/>
              </a:rPr>
              <a:t>)</a:t>
            </a:r>
            <a:endParaRPr lang="ko-KR" altLang="en-US" sz="1700" spc="-5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4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3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4" y="-576000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47F7D35-8FA2-4D82-BE1A-402B9ED632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8338181"/>
              </p:ext>
            </p:extLst>
          </p:nvPr>
        </p:nvGraphicFramePr>
        <p:xfrm>
          <a:off x="107504" y="1226229"/>
          <a:ext cx="8876051" cy="53765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8760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96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rgbClr val="3B5AA8"/>
                          </a:solidFill>
                        </a:rPr>
                        <a:t>기능 흐름도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06915">
                <a:tc>
                  <a:txBody>
                    <a:bodyPr/>
                    <a:lstStyle/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9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9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6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6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6" name="Text Box 62">
            <a:extLst>
              <a:ext uri="{FF2B5EF4-FFF2-40B4-BE49-F238E27FC236}">
                <a16:creationId xmlns:a16="http://schemas.microsoft.com/office/drawing/2014/main" id="{27707578-A953-48A0-911A-4E8992AE00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7449" y="1718714"/>
            <a:ext cx="4968875" cy="2587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9pPr>
          </a:lstStyle>
          <a:p>
            <a:pPr algn="l" eaLnBrk="1" hangingPunct="1">
              <a:lnSpc>
                <a:spcPct val="120000"/>
              </a:lnSpc>
              <a:spcBef>
                <a:spcPct val="20000"/>
              </a:spcBef>
            </a:pP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&lt;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서버 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– 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클라우드 컴퓨터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&gt;</a:t>
            </a:r>
          </a:p>
        </p:txBody>
      </p:sp>
      <p:sp>
        <p:nvSpPr>
          <p:cNvPr id="18" name="AutoShape 85">
            <a:extLst>
              <a:ext uri="{FF2B5EF4-FFF2-40B4-BE49-F238E27FC236}">
                <a16:creationId xmlns:a16="http://schemas.microsoft.com/office/drawing/2014/main" id="{6E3BB00E-3751-4165-A2BB-BDA97276EE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3353" y="2008880"/>
            <a:ext cx="7848600" cy="4394729"/>
          </a:xfrm>
          <a:prstGeom prst="roundRect">
            <a:avLst>
              <a:gd name="adj" fmla="val 2189"/>
            </a:avLst>
          </a:prstGeom>
          <a:noFill/>
          <a:ln w="19050">
            <a:solidFill>
              <a:srgbClr val="C4045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ko-KR" altLang="en-US" sz="1000">
              <a:ln w="1270">
                <a:solidFill>
                  <a:schemeClr val="tx1"/>
                </a:solidFill>
              </a:ln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9" name="Rectangle 41">
            <a:extLst>
              <a:ext uri="{FF2B5EF4-FFF2-40B4-BE49-F238E27FC236}">
                <a16:creationId xmlns:a16="http://schemas.microsoft.com/office/drawing/2014/main" id="{01EC1624-1F3F-4DF0-B31F-8EBFE928E2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0911" y="2249040"/>
            <a:ext cx="1439863" cy="309563"/>
          </a:xfrm>
          <a:prstGeom prst="rect">
            <a:avLst/>
          </a:prstGeom>
          <a:ln w="19050">
            <a:headEnd/>
            <a:tailE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36000" tIns="36000" rIns="36000" bIns="36000" anchor="ctr"/>
          <a:lstStyle/>
          <a:p>
            <a:pPr algn="ctr" latinLnBrk="0">
              <a:defRPr/>
            </a:pPr>
            <a:r>
              <a:rPr lang="en-US" altLang="ko-KR" sz="1000" b="1" kern="0" dirty="0">
                <a:latin typeface="맑은 고딕" pitchFamily="50" charset="-127"/>
                <a:ea typeface="맑은 고딕" pitchFamily="50" charset="-127"/>
              </a:rPr>
              <a:t>AWS(</a:t>
            </a:r>
            <a:r>
              <a:rPr lang="ko-KR" altLang="en-US" sz="1000" b="1" kern="0" dirty="0">
                <a:latin typeface="맑은 고딕" pitchFamily="50" charset="-127"/>
                <a:ea typeface="맑은 고딕" pitchFamily="50" charset="-127"/>
              </a:rPr>
              <a:t>클라우드 컴퓨터</a:t>
            </a:r>
            <a:r>
              <a:rPr lang="en-US" altLang="ko-KR" sz="1000" b="1" kern="0" dirty="0"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ko-KR" altLang="en-US" sz="1000" b="1" kern="0" dirty="0">
                <a:latin typeface="맑은 고딕" pitchFamily="50" charset="-127"/>
                <a:ea typeface="맑은 고딕" pitchFamily="50" charset="-127"/>
              </a:rPr>
              <a:t> 실행</a:t>
            </a: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A9397852-C28C-45C1-AB07-025ECA079B6A}"/>
              </a:ext>
            </a:extLst>
          </p:cNvPr>
          <p:cNvCxnSpPr>
            <a:cxnSpLocks/>
          </p:cNvCxnSpPr>
          <p:nvPr/>
        </p:nvCxnSpPr>
        <p:spPr>
          <a:xfrm>
            <a:off x="2056712" y="2554515"/>
            <a:ext cx="1" cy="528760"/>
          </a:xfrm>
          <a:prstGeom prst="straightConnector1">
            <a:avLst/>
          </a:prstGeom>
          <a:noFill/>
          <a:ln w="9525" cap="flat" cmpd="sng" algn="ctr">
            <a:solidFill>
              <a:srgbClr val="00264C"/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7B0F1C92-F195-4C1E-9ABA-5902CB81FED3}"/>
              </a:ext>
            </a:extLst>
          </p:cNvPr>
          <p:cNvCxnSpPr/>
          <p:nvPr/>
        </p:nvCxnSpPr>
        <p:spPr>
          <a:xfrm rot="5400000">
            <a:off x="1887643" y="3651024"/>
            <a:ext cx="358775" cy="1587"/>
          </a:xfrm>
          <a:prstGeom prst="straightConnector1">
            <a:avLst/>
          </a:prstGeom>
          <a:noFill/>
          <a:ln w="9525" cap="flat" cmpd="sng" algn="ctr">
            <a:solidFill>
              <a:srgbClr val="00264C"/>
            </a:solidFill>
            <a:prstDash val="solid"/>
            <a:headEnd type="none" w="med" len="med"/>
            <a:tailEnd type="triangle" w="med" len="med"/>
          </a:ln>
          <a:effectLst/>
        </p:spPr>
      </p:cxnSp>
      <p:sp>
        <p:nvSpPr>
          <p:cNvPr id="34" name="Rectangle 41">
            <a:extLst>
              <a:ext uri="{FF2B5EF4-FFF2-40B4-BE49-F238E27FC236}">
                <a16:creationId xmlns:a16="http://schemas.microsoft.com/office/drawing/2014/main" id="{B0551889-7332-464B-97E8-96931067F9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9617" y="2465121"/>
            <a:ext cx="1334643" cy="49009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36000" tIns="36000" rIns="36000" bIns="36000" anchor="ctr"/>
          <a:lstStyle/>
          <a:p>
            <a:pPr algn="ctr" latinLnBrk="0">
              <a:defRPr/>
            </a:pPr>
            <a:r>
              <a:rPr lang="ko-KR" altLang="en-US" sz="1000" b="1" kern="0" dirty="0">
                <a:latin typeface="맑은 고딕" pitchFamily="50" charset="-127"/>
                <a:ea typeface="맑은 고딕" pitchFamily="50" charset="-127"/>
              </a:rPr>
              <a:t>정보 데이터를</a:t>
            </a:r>
            <a:endParaRPr lang="en-US" altLang="ko-KR" sz="1000" b="1" kern="0" dirty="0">
              <a:latin typeface="맑은 고딕" pitchFamily="50" charset="-127"/>
              <a:ea typeface="맑은 고딕" pitchFamily="50" charset="-127"/>
            </a:endParaRPr>
          </a:p>
          <a:p>
            <a:pPr algn="ctr" latinLnBrk="0">
              <a:defRPr/>
            </a:pPr>
            <a:r>
              <a:rPr lang="ko-KR" altLang="en-US" sz="1000" b="1" kern="0" dirty="0">
                <a:latin typeface="맑은 고딕" pitchFamily="50" charset="-127"/>
                <a:ea typeface="맑은 고딕" pitchFamily="50" charset="-127"/>
              </a:rPr>
              <a:t>서버에서 앱으로 전송</a:t>
            </a:r>
            <a:endParaRPr lang="en-US" altLang="ko-KR" sz="1000" b="1" kern="0" dirty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B5C9619A-504E-4086-A8F3-1844E1DD46FF}"/>
              </a:ext>
            </a:extLst>
          </p:cNvPr>
          <p:cNvCxnSpPr/>
          <p:nvPr/>
        </p:nvCxnSpPr>
        <p:spPr>
          <a:xfrm>
            <a:off x="4965073" y="3225759"/>
            <a:ext cx="215900" cy="0"/>
          </a:xfrm>
          <a:prstGeom prst="line">
            <a:avLst/>
          </a:prstGeom>
          <a:noFill/>
          <a:ln w="12700" cap="flat" cmpd="sng" algn="ctr">
            <a:solidFill>
              <a:srgbClr val="00264C"/>
            </a:solidFill>
            <a:prstDash val="solid"/>
          </a:ln>
          <a:effectLst/>
        </p:spPr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625CD5D3-ACF5-4AEB-8AA3-A8A6BC57B169}"/>
              </a:ext>
            </a:extLst>
          </p:cNvPr>
          <p:cNvCxnSpPr/>
          <p:nvPr/>
        </p:nvCxnSpPr>
        <p:spPr>
          <a:xfrm>
            <a:off x="6630297" y="2710169"/>
            <a:ext cx="215900" cy="1588"/>
          </a:xfrm>
          <a:prstGeom prst="straightConnector1">
            <a:avLst/>
          </a:prstGeom>
          <a:noFill/>
          <a:ln w="9525" cap="flat" cmpd="sng" algn="ctr">
            <a:solidFill>
              <a:srgbClr val="00264C"/>
            </a:solidFill>
            <a:prstDash val="solid"/>
            <a:headEnd type="triangle" w="med" len="med"/>
            <a:tailEnd type="none" w="med" len="med"/>
          </a:ln>
          <a:effectLst/>
        </p:spPr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8878DC62-AA53-45DB-A998-51F5F7983DAE}"/>
              </a:ext>
            </a:extLst>
          </p:cNvPr>
          <p:cNvCxnSpPr/>
          <p:nvPr/>
        </p:nvCxnSpPr>
        <p:spPr>
          <a:xfrm>
            <a:off x="6639822" y="3228143"/>
            <a:ext cx="215900" cy="1587"/>
          </a:xfrm>
          <a:prstGeom prst="straightConnector1">
            <a:avLst/>
          </a:prstGeom>
          <a:noFill/>
          <a:ln w="9525" cap="flat" cmpd="sng" algn="ctr">
            <a:solidFill>
              <a:srgbClr val="00264C"/>
            </a:solidFill>
            <a:prstDash val="solid"/>
            <a:headEnd type="triangle" w="med" len="med"/>
            <a:tailEnd type="none" w="med" len="med"/>
          </a:ln>
          <a:effectLst/>
        </p:spPr>
      </p:cxnSp>
      <p:sp>
        <p:nvSpPr>
          <p:cNvPr id="45" name="AutoShape 46">
            <a:extLst>
              <a:ext uri="{FF2B5EF4-FFF2-40B4-BE49-F238E27FC236}">
                <a16:creationId xmlns:a16="http://schemas.microsoft.com/office/drawing/2014/main" id="{3CB943FD-F073-43A7-AF82-B457EE3694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0960" y="2393096"/>
            <a:ext cx="1439863" cy="539751"/>
          </a:xfrm>
          <a:prstGeom prst="can">
            <a:avLst>
              <a:gd name="adj" fmla="val 25000"/>
            </a:avLst>
          </a:prstGeom>
          <a:solidFill>
            <a:srgbClr val="EAEAEA"/>
          </a:solidFill>
          <a:ln w="6350">
            <a:solidFill>
              <a:srgbClr val="00264C"/>
            </a:solidFill>
            <a:round/>
            <a:headEnd/>
            <a:tailEnd/>
          </a:ln>
        </p:spPr>
        <p:txBody>
          <a:bodyPr lIns="36000" tIns="36000" rIns="36000" bIns="36000" anchor="ctr"/>
          <a:lstStyle/>
          <a:p>
            <a:pPr algn="ctr" latinLnBrk="0">
              <a:defRPr/>
            </a:pPr>
            <a:r>
              <a:rPr lang="en-US" altLang="ko-KR" sz="800" b="1" kern="0" dirty="0">
                <a:latin typeface="맑은 고딕" pitchFamily="50" charset="-127"/>
                <a:ea typeface="맑은 고딕" pitchFamily="50" charset="-127"/>
              </a:rPr>
              <a:t>FTP </a:t>
            </a:r>
            <a:r>
              <a:rPr lang="ko-KR" altLang="en-US" sz="800" b="1" kern="0" dirty="0">
                <a:latin typeface="맑은 고딕" pitchFamily="50" charset="-127"/>
                <a:ea typeface="맑은 고딕" pitchFamily="50" charset="-127"/>
              </a:rPr>
              <a:t>또는 </a:t>
            </a:r>
            <a:r>
              <a:rPr lang="en-US" altLang="ko-KR" sz="800" b="1" kern="0" dirty="0">
                <a:latin typeface="맑은 고딕" pitchFamily="50" charset="-127"/>
                <a:ea typeface="맑은 고딕" pitchFamily="50" charset="-127"/>
              </a:rPr>
              <a:t>HTTP </a:t>
            </a:r>
            <a:r>
              <a:rPr lang="ko-KR" altLang="en-US" sz="800" b="1" kern="0" dirty="0">
                <a:latin typeface="맑은 고딕" pitchFamily="50" charset="-127"/>
                <a:ea typeface="맑은 고딕" pitchFamily="50" charset="-127"/>
              </a:rPr>
              <a:t>프로토콜을 사용하여 정보 전달</a:t>
            </a:r>
            <a:endParaRPr lang="en-US" altLang="ko-KR" sz="800" b="1" kern="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8" name="Oval 44">
            <a:extLst>
              <a:ext uri="{FF2B5EF4-FFF2-40B4-BE49-F238E27FC236}">
                <a16:creationId xmlns:a16="http://schemas.microsoft.com/office/drawing/2014/main" id="{4A27948B-EF62-49B3-B38C-F00766877A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06247" y="2342453"/>
            <a:ext cx="268288" cy="203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wrap="none" lIns="54000" tIns="54000" rIns="54000" bIns="54000" anchor="ctr"/>
          <a:lstStyle/>
          <a:p>
            <a:pPr marL="85723" indent="-85723" algn="ctr" latinLnBrk="0">
              <a:spcBef>
                <a:spcPct val="50000"/>
              </a:spcBef>
              <a:defRPr/>
            </a:pPr>
            <a:r>
              <a:rPr lang="en-US" altLang="ko-KR" sz="1000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  <p:sp>
        <p:nvSpPr>
          <p:cNvPr id="49" name="Oval 58">
            <a:extLst>
              <a:ext uri="{FF2B5EF4-FFF2-40B4-BE49-F238E27FC236}">
                <a16:creationId xmlns:a16="http://schemas.microsoft.com/office/drawing/2014/main" id="{5366B746-1FBD-4ADF-89FF-AFC0E05CC5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7821" y="5525533"/>
            <a:ext cx="268288" cy="203200"/>
          </a:xfrm>
          <a:prstGeom prst="ellipse">
            <a:avLst/>
          </a:prstGeom>
          <a:solidFill>
            <a:srgbClr val="77787B"/>
          </a:solidFill>
          <a:ln>
            <a:noFill/>
          </a:ln>
        </p:spPr>
        <p:txBody>
          <a:bodyPr wrap="none" lIns="54000" tIns="54000" rIns="54000" bIns="54000" anchor="ctr"/>
          <a:lstStyle/>
          <a:p>
            <a:pPr marL="85723" indent="-85723" algn="ctr" latinLnBrk="0">
              <a:spcBef>
                <a:spcPct val="50000"/>
              </a:spcBef>
              <a:defRPr/>
            </a:pPr>
            <a:r>
              <a:rPr lang="en-US" altLang="ko-KR" sz="1000" ker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sp>
        <p:nvSpPr>
          <p:cNvPr id="50" name="Text Box 59">
            <a:extLst>
              <a:ext uri="{FF2B5EF4-FFF2-40B4-BE49-F238E27FC236}">
                <a16:creationId xmlns:a16="http://schemas.microsoft.com/office/drawing/2014/main" id="{F2B04C14-C938-4A9F-B5B3-4A8CA1385E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2942" y="5476899"/>
            <a:ext cx="4107215" cy="2587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9pPr>
          </a:lstStyle>
          <a:p>
            <a:pPr algn="ctr" eaLnBrk="1" hangingPunct="1">
              <a:lnSpc>
                <a:spcPct val="120000"/>
              </a:lnSpc>
              <a:spcBef>
                <a:spcPct val="20000"/>
              </a:spcBef>
            </a:pP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라즈베리파이로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영상처리하여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 받은 정보들을 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AWS IoT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에 전달한다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 </a:t>
            </a:r>
            <a:endParaRPr lang="en-US" altLang="ko-KR" sz="1000" b="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2" name="Oval 73">
            <a:extLst>
              <a:ext uri="{FF2B5EF4-FFF2-40B4-BE49-F238E27FC236}">
                <a16:creationId xmlns:a16="http://schemas.microsoft.com/office/drawing/2014/main" id="{86DA2717-5249-449B-8D8B-99869D42F0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7821" y="5766833"/>
            <a:ext cx="268288" cy="203200"/>
          </a:xfrm>
          <a:prstGeom prst="ellipse">
            <a:avLst/>
          </a:prstGeom>
          <a:solidFill>
            <a:srgbClr val="77787B"/>
          </a:solidFill>
          <a:ln>
            <a:noFill/>
          </a:ln>
        </p:spPr>
        <p:txBody>
          <a:bodyPr wrap="none" lIns="54000" tIns="54000" rIns="54000" bIns="54000" anchor="ctr"/>
          <a:lstStyle/>
          <a:p>
            <a:pPr marL="85723" indent="-85723" latinLnBrk="0">
              <a:spcBef>
                <a:spcPct val="50000"/>
              </a:spcBef>
              <a:defRPr/>
            </a:pPr>
            <a:r>
              <a:rPr lang="en-US" altLang="ko-KR" sz="1000" ker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  <p:sp>
        <p:nvSpPr>
          <p:cNvPr id="53" name="Text Box 59">
            <a:extLst>
              <a:ext uri="{FF2B5EF4-FFF2-40B4-BE49-F238E27FC236}">
                <a16:creationId xmlns:a16="http://schemas.microsoft.com/office/drawing/2014/main" id="{62150995-AFBA-45CE-8676-4C4AEB34F9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8208" y="5742389"/>
            <a:ext cx="3778599" cy="2587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9pPr>
          </a:lstStyle>
          <a:p>
            <a:pPr algn="l" eaLnBrk="1" hangingPunct="1">
              <a:lnSpc>
                <a:spcPct val="120000"/>
              </a:lnSpc>
              <a:spcBef>
                <a:spcPct val="20000"/>
              </a:spcBef>
            </a:pP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데이터화 한 사람의 인원수와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그 시각을 서버에서 앱으로 전송</a:t>
            </a:r>
            <a:endParaRPr lang="en-US" altLang="ko-KR" sz="1000" b="0" dirty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55" name="연결선: 꺾임 54">
            <a:extLst>
              <a:ext uri="{FF2B5EF4-FFF2-40B4-BE49-F238E27FC236}">
                <a16:creationId xmlns:a16="http://schemas.microsoft.com/office/drawing/2014/main" id="{8825156F-D595-441A-876A-0B5CFD81AE0C}"/>
              </a:ext>
            </a:extLst>
          </p:cNvPr>
          <p:cNvCxnSpPr>
            <a:cxnSpLocks/>
          </p:cNvCxnSpPr>
          <p:nvPr/>
        </p:nvCxnSpPr>
        <p:spPr>
          <a:xfrm>
            <a:off x="2063997" y="4643564"/>
            <a:ext cx="2896251" cy="387603"/>
          </a:xfrm>
          <a:prstGeom prst="bentConnector3">
            <a:avLst>
              <a:gd name="adj1" fmla="val 187"/>
            </a:avLst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연결선: 꺾임 55">
            <a:extLst>
              <a:ext uri="{FF2B5EF4-FFF2-40B4-BE49-F238E27FC236}">
                <a16:creationId xmlns:a16="http://schemas.microsoft.com/office/drawing/2014/main" id="{9D411D5B-A5DE-4ECB-821D-51D1E17923D2}"/>
              </a:ext>
            </a:extLst>
          </p:cNvPr>
          <p:cNvCxnSpPr/>
          <p:nvPr/>
        </p:nvCxnSpPr>
        <p:spPr>
          <a:xfrm rot="16200000" flipV="1">
            <a:off x="3716440" y="3806891"/>
            <a:ext cx="2343151" cy="134937"/>
          </a:xfrm>
          <a:prstGeom prst="bentConnector3">
            <a:avLst>
              <a:gd name="adj1" fmla="val 100081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747C7E31-A052-4578-A4BB-5422472AEB3B}"/>
              </a:ext>
            </a:extLst>
          </p:cNvPr>
          <p:cNvCxnSpPr/>
          <p:nvPr/>
        </p:nvCxnSpPr>
        <p:spPr>
          <a:xfrm>
            <a:off x="4954913" y="2704317"/>
            <a:ext cx="215900" cy="0"/>
          </a:xfrm>
          <a:prstGeom prst="line">
            <a:avLst/>
          </a:prstGeom>
          <a:noFill/>
          <a:ln w="12700" cap="flat" cmpd="sng" algn="ctr">
            <a:solidFill>
              <a:srgbClr val="00264C"/>
            </a:solidFill>
            <a:prstDash val="solid"/>
          </a:ln>
          <a:effectLst/>
        </p:spPr>
      </p:cxnSp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6A0ED780-F5BE-4A36-9074-9D4BFD8D6612}"/>
              </a:ext>
            </a:extLst>
          </p:cNvPr>
          <p:cNvSpPr/>
          <p:nvPr/>
        </p:nvSpPr>
        <p:spPr>
          <a:xfrm>
            <a:off x="5165638" y="2503006"/>
            <a:ext cx="1464659" cy="38110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b="1" dirty="0"/>
              <a:t>사람의 인원수를 프로토콜을 이용하여 전달</a:t>
            </a:r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1107E826-7B6A-4F77-9DCB-C8E93A31D0A4}"/>
              </a:ext>
            </a:extLst>
          </p:cNvPr>
          <p:cNvSpPr/>
          <p:nvPr/>
        </p:nvSpPr>
        <p:spPr>
          <a:xfrm>
            <a:off x="5165638" y="3024497"/>
            <a:ext cx="1464659" cy="38110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b="1" dirty="0"/>
              <a:t>인원수 체크 시간을 프로토콜을 이용하여 전달 </a:t>
            </a:r>
          </a:p>
        </p:txBody>
      </p:sp>
      <p:sp>
        <p:nvSpPr>
          <p:cNvPr id="63" name="Rectangle 41">
            <a:extLst>
              <a:ext uri="{FF2B5EF4-FFF2-40B4-BE49-F238E27FC236}">
                <a16:creationId xmlns:a16="http://schemas.microsoft.com/office/drawing/2014/main" id="{4A3D969A-E13F-4AC9-9B54-521EFB6ABE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62072" y="3042215"/>
            <a:ext cx="1395107" cy="381101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36000" tIns="36000" rIns="36000" bIns="36000" anchor="ctr"/>
          <a:lstStyle/>
          <a:p>
            <a:pPr algn="ctr" latinLnBrk="0">
              <a:defRPr/>
            </a:pPr>
            <a:r>
              <a:rPr lang="en-US" altLang="ko-KR" sz="800" b="1" kern="0" dirty="0">
                <a:latin typeface="맑은 고딕" pitchFamily="50" charset="-127"/>
                <a:ea typeface="맑은 고딕" pitchFamily="50" charset="-127"/>
              </a:rPr>
              <a:t>FTP </a:t>
            </a:r>
            <a:r>
              <a:rPr lang="ko-KR" altLang="en-US" sz="800" b="1" kern="0" dirty="0">
                <a:latin typeface="맑은 고딕" pitchFamily="50" charset="-127"/>
                <a:ea typeface="맑은 고딕" pitchFamily="50" charset="-127"/>
              </a:rPr>
              <a:t>또는 </a:t>
            </a:r>
            <a:r>
              <a:rPr lang="en-US" altLang="ko-KR" sz="800" b="1" kern="0" dirty="0">
                <a:latin typeface="맑은 고딕" pitchFamily="50" charset="-127"/>
                <a:ea typeface="맑은 고딕" pitchFamily="50" charset="-127"/>
              </a:rPr>
              <a:t>HTTP </a:t>
            </a:r>
            <a:r>
              <a:rPr lang="ko-KR" altLang="en-US" sz="800" b="1" kern="0" dirty="0">
                <a:latin typeface="맑은 고딕" pitchFamily="50" charset="-127"/>
                <a:ea typeface="맑은 고딕" pitchFamily="50" charset="-127"/>
              </a:rPr>
              <a:t>프로토콜을 사용하여 정보 전달</a:t>
            </a:r>
          </a:p>
        </p:txBody>
      </p:sp>
      <p:sp>
        <p:nvSpPr>
          <p:cNvPr id="2" name="사각형: 위쪽 모서리의 한쪽은 둥글고 다른 한쪽은 잘림 1">
            <a:extLst>
              <a:ext uri="{FF2B5EF4-FFF2-40B4-BE49-F238E27FC236}">
                <a16:creationId xmlns:a16="http://schemas.microsoft.com/office/drawing/2014/main" id="{A814B405-F18E-4270-8E81-540943EAB9C4}"/>
              </a:ext>
            </a:extLst>
          </p:cNvPr>
          <p:cNvSpPr/>
          <p:nvPr/>
        </p:nvSpPr>
        <p:spPr>
          <a:xfrm>
            <a:off x="1370913" y="3877595"/>
            <a:ext cx="1439861" cy="755584"/>
          </a:xfrm>
          <a:prstGeom prst="snipRoundRect">
            <a:avLst/>
          </a:prstGeom>
          <a:ln w="1905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sz="1050" b="1" kern="0" dirty="0">
              <a:latin typeface="맑은 고딕" pitchFamily="50" charset="-127"/>
            </a:endParaRPr>
          </a:p>
          <a:p>
            <a:pPr algn="ctr"/>
            <a:r>
              <a:rPr lang="en-US" altLang="ko-KR" sz="1000" b="1" kern="0" dirty="0">
                <a:latin typeface="맑은 고딕" pitchFamily="50" charset="-127"/>
              </a:rPr>
              <a:t>AWS(IoT)</a:t>
            </a:r>
            <a:r>
              <a:rPr lang="ko-KR" altLang="en-US" sz="1000" b="1" kern="0" dirty="0">
                <a:latin typeface="맑은 고딕" pitchFamily="50" charset="-127"/>
              </a:rPr>
              <a:t>를 통해 영상처리한 정보를 </a:t>
            </a:r>
            <a:r>
              <a:rPr lang="ko-KR" altLang="en-US" sz="1000" b="1" kern="0" dirty="0" err="1">
                <a:latin typeface="맑은 고딕" pitchFamily="50" charset="-127"/>
              </a:rPr>
              <a:t>라즈베리파이를</a:t>
            </a:r>
            <a:r>
              <a:rPr lang="ko-KR" altLang="en-US" sz="1000" b="1" kern="0" dirty="0">
                <a:latin typeface="맑은 고딕" pitchFamily="50" charset="-127"/>
              </a:rPr>
              <a:t> 통해 받는다</a:t>
            </a:r>
            <a:r>
              <a:rPr lang="en-US" altLang="ko-KR" sz="1000" b="1" kern="0" dirty="0">
                <a:latin typeface="맑은 고딕" pitchFamily="50" charset="-127"/>
              </a:rPr>
              <a:t>.</a:t>
            </a:r>
          </a:p>
          <a:p>
            <a:pPr algn="ctr"/>
            <a:endParaRPr lang="ko-KR" altLang="en-US" sz="1600" dirty="0"/>
          </a:p>
        </p:txBody>
      </p:sp>
      <p:sp>
        <p:nvSpPr>
          <p:cNvPr id="54" name="Oval 44">
            <a:extLst>
              <a:ext uri="{FF2B5EF4-FFF2-40B4-BE49-F238E27FC236}">
                <a16:creationId xmlns:a16="http://schemas.microsoft.com/office/drawing/2014/main" id="{380C27B0-A652-4BCE-9CE5-5E62890C41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2728" y="4545516"/>
            <a:ext cx="268287" cy="203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wrap="none" lIns="54000" tIns="54000" rIns="54000" bIns="54000" anchor="ctr"/>
          <a:lstStyle/>
          <a:p>
            <a:pPr marL="85723" indent="-85723" algn="ctr" latinLnBrk="0">
              <a:spcBef>
                <a:spcPct val="50000"/>
              </a:spcBef>
              <a:defRPr/>
            </a:pPr>
            <a:r>
              <a:rPr lang="en-US" altLang="ko-KR" sz="1000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sp>
        <p:nvSpPr>
          <p:cNvPr id="3" name="사각형: 잘린 대각선 방향 모서리 2">
            <a:extLst>
              <a:ext uri="{FF2B5EF4-FFF2-40B4-BE49-F238E27FC236}">
                <a16:creationId xmlns:a16="http://schemas.microsoft.com/office/drawing/2014/main" id="{5CBAA70E-A70C-4ED5-8B7F-B7A63F118FF4}"/>
              </a:ext>
            </a:extLst>
          </p:cNvPr>
          <p:cNvSpPr/>
          <p:nvPr/>
        </p:nvSpPr>
        <p:spPr>
          <a:xfrm>
            <a:off x="1102348" y="3120402"/>
            <a:ext cx="2061326" cy="345327"/>
          </a:xfrm>
          <a:prstGeom prst="snip2DiagRect">
            <a:avLst/>
          </a:prstGeom>
          <a:ln w="1905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sz="1000" b="1" kern="0" dirty="0">
              <a:latin typeface="맑은 고딕" pitchFamily="50" charset="-127"/>
            </a:endParaRPr>
          </a:p>
          <a:p>
            <a:pPr algn="ctr"/>
            <a:endParaRPr lang="en-US" altLang="ko-KR" sz="1000" b="1" kern="0" dirty="0">
              <a:latin typeface="맑은 고딕" pitchFamily="50" charset="-127"/>
            </a:endParaRPr>
          </a:p>
          <a:p>
            <a:pPr algn="ctr"/>
            <a:r>
              <a:rPr lang="en-US" altLang="ko-KR" sz="1000" b="1" kern="0" dirty="0" err="1">
                <a:latin typeface="맑은 고딕" pitchFamily="50" charset="-127"/>
              </a:rPr>
              <a:t>Xshell</a:t>
            </a:r>
            <a:r>
              <a:rPr lang="en-US" altLang="ko-KR" sz="1000" b="1" kern="0" dirty="0">
                <a:latin typeface="맑은 고딕" pitchFamily="50" charset="-127"/>
              </a:rPr>
              <a:t> </a:t>
            </a:r>
            <a:r>
              <a:rPr lang="ko-KR" altLang="en-US" sz="1000" b="1" kern="0" dirty="0">
                <a:latin typeface="맑은 고딕" pitchFamily="50" charset="-127"/>
              </a:rPr>
              <a:t>을 이용한 </a:t>
            </a:r>
            <a:r>
              <a:rPr lang="en-US" altLang="ko-KR" sz="1000" b="1" kern="0" dirty="0">
                <a:latin typeface="맑은 고딕" pitchFamily="50" charset="-127"/>
              </a:rPr>
              <a:t>Apache </a:t>
            </a:r>
            <a:r>
              <a:rPr lang="ko-KR" altLang="en-US" sz="1000" b="1" kern="0" dirty="0">
                <a:latin typeface="맑은 고딕" pitchFamily="50" charset="-127"/>
              </a:rPr>
              <a:t>서버 구축</a:t>
            </a:r>
          </a:p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621054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8"/>
            <a:ext cx="2952328" cy="27247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lang="en-US" altLang="ko-KR" sz="1700" b="1">
                <a:solidFill>
                  <a:schemeClr val="bg1"/>
                </a:solidFill>
                <a:latin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</a:rPr>
              <a:t>기능 처리도</a:t>
            </a:r>
            <a:r>
              <a:rPr lang="en-US" altLang="ko-KR" sz="1700" b="1">
                <a:solidFill>
                  <a:schemeClr val="bg1"/>
                </a:solidFill>
                <a:latin typeface="+mn-ea"/>
              </a:rPr>
              <a:t>(</a:t>
            </a:r>
            <a:r>
              <a:rPr lang="ko-KR" altLang="en-US" sz="1700" b="1">
                <a:solidFill>
                  <a:schemeClr val="bg1"/>
                </a:solidFill>
                <a:latin typeface="+mn-ea"/>
              </a:rPr>
              <a:t>기능 흐름도</a:t>
            </a:r>
            <a:r>
              <a:rPr lang="en-US" altLang="ko-KR" sz="1700" b="1">
                <a:solidFill>
                  <a:schemeClr val="bg1"/>
                </a:solidFill>
                <a:latin typeface="+mn-ea"/>
              </a:rPr>
              <a:t>)</a:t>
            </a:r>
            <a:endParaRPr lang="ko-KR" altLang="en-US" sz="1700" spc="-5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4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3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4" y="-576000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바닥글 개체 틀 78">
            <a:extLst>
              <a:ext uri="{FF2B5EF4-FFF2-40B4-BE49-F238E27FC236}">
                <a16:creationId xmlns:a16="http://schemas.microsoft.com/office/drawing/2014/main" id="{BC5CBDE0-C56C-4072-A650-ADB98F5BD973}"/>
              </a:ext>
            </a:extLst>
          </p:cNvPr>
          <p:cNvSpPr txBox="1">
            <a:spLocks/>
          </p:cNvSpPr>
          <p:nvPr/>
        </p:nvSpPr>
        <p:spPr>
          <a:xfrm>
            <a:off x="2383353" y="520911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/>
              <a:t>한이음 ▶ 프로그램 설계서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47F7D35-8FA2-4D82-BE1A-402B9ED63272}"/>
              </a:ext>
            </a:extLst>
          </p:cNvPr>
          <p:cNvGraphicFramePr>
            <a:graphicFrameLocks noGrp="1"/>
          </p:cNvGraphicFramePr>
          <p:nvPr/>
        </p:nvGraphicFramePr>
        <p:xfrm>
          <a:off x="107504" y="1214738"/>
          <a:ext cx="8876051" cy="53765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8760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96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rgbClr val="3B5AA8"/>
                          </a:solidFill>
                        </a:rPr>
                        <a:t>기능 흐름도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06915">
                <a:tc>
                  <a:txBody>
                    <a:bodyPr/>
                    <a:lstStyle/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9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9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6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6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6" name="Text Box 62">
            <a:extLst>
              <a:ext uri="{FF2B5EF4-FFF2-40B4-BE49-F238E27FC236}">
                <a16:creationId xmlns:a16="http://schemas.microsoft.com/office/drawing/2014/main" id="{27707578-A953-48A0-911A-4E8992AE00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7449" y="1592660"/>
            <a:ext cx="4968875" cy="2587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9pPr>
          </a:lstStyle>
          <a:p>
            <a:pPr algn="l" eaLnBrk="1" hangingPunct="1">
              <a:lnSpc>
                <a:spcPct val="120000"/>
              </a:lnSpc>
              <a:spcBef>
                <a:spcPct val="20000"/>
              </a:spcBef>
            </a:pP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&lt;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어플리케이션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&gt;</a:t>
            </a:r>
          </a:p>
        </p:txBody>
      </p:sp>
      <p:sp>
        <p:nvSpPr>
          <p:cNvPr id="18" name="AutoShape 85">
            <a:extLst>
              <a:ext uri="{FF2B5EF4-FFF2-40B4-BE49-F238E27FC236}">
                <a16:creationId xmlns:a16="http://schemas.microsoft.com/office/drawing/2014/main" id="{6E3BB00E-3751-4165-A2BB-BDA97276EE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0685" y="1862807"/>
            <a:ext cx="7848600" cy="4547520"/>
          </a:xfrm>
          <a:prstGeom prst="roundRect">
            <a:avLst>
              <a:gd name="adj" fmla="val 2189"/>
            </a:avLst>
          </a:prstGeom>
          <a:noFill/>
          <a:ln w="19050">
            <a:solidFill>
              <a:srgbClr val="C4045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ko-KR" altLang="en-US" sz="1000">
              <a:ln w="1270">
                <a:solidFill>
                  <a:schemeClr val="tx1"/>
                </a:solidFill>
              </a:ln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057BF17-E8AF-4B3B-86E1-57CADCAC48D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077" b="1957"/>
          <a:stretch/>
        </p:blipFill>
        <p:spPr>
          <a:xfrm>
            <a:off x="827584" y="2059919"/>
            <a:ext cx="7200800" cy="4126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0109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9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  <a:cs typeface="+mj-cs"/>
              </a:rPr>
              <a:t>프로그램 </a:t>
            </a:r>
            <a:r>
              <a:rPr lang="en-US" altLang="ko-KR" sz="1700" b="1">
                <a:solidFill>
                  <a:schemeClr val="bg1"/>
                </a:solidFill>
                <a:latin typeface="+mn-ea"/>
                <a:cs typeface="+mj-cs"/>
              </a:rPr>
              <a:t>-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목록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1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" name="막힌 원호 34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0369017"/>
              </p:ext>
            </p:extLst>
          </p:nvPr>
        </p:nvGraphicFramePr>
        <p:xfrm>
          <a:off x="298210" y="1277589"/>
          <a:ext cx="8547580" cy="4656729"/>
        </p:xfrm>
        <a:graphic>
          <a:graphicData uri="http://schemas.openxmlformats.org/drawingml/2006/table">
            <a:tbl>
              <a:tblPr/>
              <a:tblGrid>
                <a:gridCol w="12335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26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871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100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기능 분류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기능번호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기능 명</a:t>
                      </a:r>
                      <a:endParaRPr lang="ko-KR" altLang="en-US" sz="1200" b="1" kern="0" spc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004">
                <a:tc rowSpan="5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VED</a:t>
                      </a: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(Video Edit)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VED-01-01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영상처리 </a:t>
                      </a: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– HOG 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알고리즘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00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VED-01-02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영상처리 </a:t>
                      </a: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– </a:t>
                      </a:r>
                      <a:r>
                        <a:rPr lang="en-US" altLang="ko-KR" sz="1200" b="1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Haar</a:t>
                      </a: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cascade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100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VED-01-03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대기줄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파악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00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VED-01-04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현재 정류장 </a:t>
                      </a: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ID, 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시간</a:t>
                      </a: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파악한 대기인원을 데이터화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1004"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 VED-01-05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데이터를 서버</a:t>
                      </a: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클라우드 컴퓨터</a:t>
                      </a: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에 전송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66603490"/>
                  </a:ext>
                </a:extLst>
              </a:tr>
              <a:tr h="37100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SV</a:t>
                      </a: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(Server)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SV-01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전달받은 데이터를 앱으로 전달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1004">
                <a:tc rowSpan="5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MAIN</a:t>
                      </a: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(App main)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MAIN</a:t>
                      </a:r>
                      <a:r>
                        <a:rPr lang="en-US" altLang="ko-KR" sz="1200" b="1" dirty="0">
                          <a:latin typeface="+mj-lt"/>
                        </a:rPr>
                        <a:t>-01-01</a:t>
                      </a:r>
                      <a:endParaRPr lang="ko-KR" altLang="en-US" sz="1200" b="1" dirty="0">
                        <a:latin typeface="+mj-lt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대기인원 조회할 버스선택</a:t>
                      </a: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100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MAIN</a:t>
                      </a:r>
                      <a:r>
                        <a:rPr lang="en-US" altLang="ko-KR" sz="1200" b="1" dirty="0">
                          <a:latin typeface="+mj-lt"/>
                        </a:rPr>
                        <a:t>-01-02</a:t>
                      </a:r>
                      <a:endParaRPr lang="ko-KR" altLang="en-US" sz="1200" b="1" dirty="0">
                        <a:latin typeface="+mj-lt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대기인원 안내</a:t>
                      </a: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100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MAIN</a:t>
                      </a:r>
                      <a:r>
                        <a:rPr lang="en-US" altLang="ko-KR" sz="1200" b="1" dirty="0">
                          <a:latin typeface="+mj-lt"/>
                        </a:rPr>
                        <a:t>-02-01</a:t>
                      </a:r>
                      <a:endParaRPr lang="ko-KR" altLang="en-US" sz="1200" b="1" dirty="0">
                        <a:latin typeface="+mj-lt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사용자의 현 위치 표시</a:t>
                      </a: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100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MAIN</a:t>
                      </a:r>
                      <a:r>
                        <a:rPr lang="en-US" altLang="ko-KR" sz="1200" b="1" dirty="0">
                          <a:latin typeface="+mj-lt"/>
                        </a:rPr>
                        <a:t>-03-01</a:t>
                      </a:r>
                      <a:endParaRPr lang="ko-KR" altLang="en-US" sz="1200" b="1" dirty="0">
                        <a:latin typeface="+mj-lt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출발지</a:t>
                      </a:r>
                      <a:r>
                        <a:rPr lang="en-US" altLang="ko-KR" sz="1200" b="1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도착지 설정</a:t>
                      </a: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100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MAIN</a:t>
                      </a:r>
                      <a:r>
                        <a:rPr lang="en-US" altLang="ko-KR" sz="1200" b="1" dirty="0">
                          <a:latin typeface="+mj-lt"/>
                        </a:rPr>
                        <a:t>-03-02</a:t>
                      </a:r>
                      <a:endParaRPr lang="ko-KR" altLang="en-US" sz="1200" b="1" dirty="0">
                        <a:latin typeface="+mj-lt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추천 경로 안내</a:t>
                      </a: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043918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9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  <a:cs typeface="+mj-cs"/>
              </a:rPr>
              <a:t>프로그램 </a:t>
            </a:r>
            <a:r>
              <a:rPr lang="en-US" altLang="ko-KR" sz="1700" b="1">
                <a:solidFill>
                  <a:schemeClr val="bg1"/>
                </a:solidFill>
                <a:latin typeface="+mn-ea"/>
                <a:cs typeface="+mj-cs"/>
              </a:rPr>
              <a:t>-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목록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1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" name="막힌 원호 34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3601352"/>
              </p:ext>
            </p:extLst>
          </p:nvPr>
        </p:nvGraphicFramePr>
        <p:xfrm>
          <a:off x="298210" y="1255576"/>
          <a:ext cx="8547580" cy="1113012"/>
        </p:xfrm>
        <a:graphic>
          <a:graphicData uri="http://schemas.openxmlformats.org/drawingml/2006/table">
            <a:tbl>
              <a:tblPr/>
              <a:tblGrid>
                <a:gridCol w="12335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26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871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100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기능 분류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기능번호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기능 명</a:t>
                      </a:r>
                      <a:endParaRPr lang="ko-KR" altLang="en-US" sz="1200" b="1" kern="0" spc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004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MENU</a:t>
                      </a: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(App menu)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MENU-04-01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즐겨찾기 </a:t>
                      </a: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– 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경로 저장</a:t>
                      </a: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삭제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00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MENU-04-02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소개 </a:t>
                      </a: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– </a:t>
                      </a:r>
                      <a:r>
                        <a:rPr lang="en-US" altLang="ko-KR" sz="1200" b="1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TheFaCo</a:t>
                      </a: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app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사용법 안내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499165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1549" y="116634"/>
            <a:ext cx="936104" cy="489971"/>
          </a:xfrm>
          <a:prstGeom prst="rect">
            <a:avLst/>
          </a:prstGeom>
        </p:spPr>
      </p:pic>
      <p:pic>
        <p:nvPicPr>
          <p:cNvPr id="11" name="Picture 1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6"/>
          <a:stretch/>
        </p:blipFill>
        <p:spPr bwMode="auto">
          <a:xfrm rot="21600000">
            <a:off x="-23082" y="799420"/>
            <a:ext cx="4716016" cy="3524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2350780" y="1377787"/>
            <a:ext cx="1428340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000" b="1" spc="-151" dirty="0">
                <a:solidFill>
                  <a:schemeClr val="accent2">
                    <a:lumMod val="75000"/>
                  </a:schemeClr>
                </a:solidFill>
              </a:rPr>
              <a:t>목차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350780" y="166497"/>
            <a:ext cx="56477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bg2">
                    <a:lumMod val="75000"/>
                  </a:schemeClr>
                </a:solidFill>
              </a:rPr>
              <a:t>대중교통</a:t>
            </a:r>
            <a:r>
              <a:rPr lang="en-US" altLang="ko-KR" sz="2000" b="1" dirty="0">
                <a:solidFill>
                  <a:schemeClr val="bg2">
                    <a:lumMod val="75000"/>
                  </a:schemeClr>
                </a:solidFill>
              </a:rPr>
              <a:t>(</a:t>
            </a:r>
            <a:r>
              <a:rPr lang="ko-KR" altLang="en-US" sz="2000" b="1" dirty="0">
                <a:solidFill>
                  <a:schemeClr val="bg2">
                    <a:lumMod val="75000"/>
                  </a:schemeClr>
                </a:solidFill>
              </a:rPr>
              <a:t>광역버스</a:t>
            </a:r>
            <a:r>
              <a:rPr lang="en-US" altLang="ko-KR" sz="2000" b="1" dirty="0">
                <a:solidFill>
                  <a:schemeClr val="bg2">
                    <a:lumMod val="75000"/>
                  </a:schemeClr>
                </a:solidFill>
              </a:rPr>
              <a:t>) </a:t>
            </a:r>
            <a:r>
              <a:rPr lang="ko-KR" altLang="en-US" sz="2000" b="1" dirty="0">
                <a:solidFill>
                  <a:schemeClr val="bg2">
                    <a:lumMod val="75000"/>
                  </a:schemeClr>
                </a:solidFill>
              </a:rPr>
              <a:t>대기인원을 판별</a:t>
            </a:r>
            <a:r>
              <a:rPr lang="en-US" altLang="ko-KR" sz="2000" b="1" dirty="0">
                <a:solidFill>
                  <a:schemeClr val="bg2">
                    <a:lumMod val="75000"/>
                  </a:schemeClr>
                </a:solidFill>
              </a:rPr>
              <a:t>,</a:t>
            </a:r>
          </a:p>
          <a:p>
            <a:r>
              <a:rPr lang="en-US" altLang="ko-KR" sz="2000" b="1" dirty="0">
                <a:solidFill>
                  <a:schemeClr val="bg2">
                    <a:lumMod val="75000"/>
                  </a:schemeClr>
                </a:solidFill>
              </a:rPr>
              <a:t>	</a:t>
            </a:r>
            <a:r>
              <a:rPr lang="ko-KR" altLang="en-US" sz="2000" b="1" dirty="0">
                <a:solidFill>
                  <a:schemeClr val="bg2">
                    <a:lumMod val="75000"/>
                  </a:schemeClr>
                </a:solidFill>
              </a:rPr>
              <a:t>계산 후 더 정확한 최소시간 경로 지원 시스템</a:t>
            </a:r>
          </a:p>
        </p:txBody>
      </p:sp>
      <p:grpSp>
        <p:nvGrpSpPr>
          <p:cNvPr id="15" name="그룹 14"/>
          <p:cNvGrpSpPr/>
          <p:nvPr/>
        </p:nvGrpSpPr>
        <p:grpSpPr>
          <a:xfrm>
            <a:off x="75732" y="166949"/>
            <a:ext cx="2192015" cy="600145"/>
            <a:chOff x="75729" y="166947"/>
            <a:chExt cx="2192015" cy="600145"/>
          </a:xfrm>
        </p:grpSpPr>
        <p:grpSp>
          <p:nvGrpSpPr>
            <p:cNvPr id="16" name="그룹 6"/>
            <p:cNvGrpSpPr/>
            <p:nvPr/>
          </p:nvGrpSpPr>
          <p:grpSpPr>
            <a:xfrm>
              <a:off x="683568" y="199273"/>
              <a:ext cx="1584176" cy="461665"/>
              <a:chOff x="683568" y="199273"/>
              <a:chExt cx="1584176" cy="461665"/>
            </a:xfrm>
          </p:grpSpPr>
          <p:cxnSp>
            <p:nvCxnSpPr>
              <p:cNvPr id="23" name="직선 연결선 22"/>
              <p:cNvCxnSpPr/>
              <p:nvPr/>
            </p:nvCxnSpPr>
            <p:spPr>
              <a:xfrm>
                <a:off x="728966" y="206489"/>
                <a:ext cx="1538778" cy="0"/>
              </a:xfrm>
              <a:prstGeom prst="line">
                <a:avLst/>
              </a:prstGeom>
              <a:ln w="38100">
                <a:solidFill>
                  <a:srgbClr val="3B5A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TextBox 23"/>
              <p:cNvSpPr txBox="1"/>
              <p:nvPr/>
            </p:nvSpPr>
            <p:spPr>
              <a:xfrm>
                <a:off x="683568" y="199273"/>
                <a:ext cx="145264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200" b="1" dirty="0">
                    <a:solidFill>
                      <a:srgbClr val="3B5AA8"/>
                    </a:solidFill>
                    <a:latin typeface="+mn-ea"/>
                  </a:rPr>
                  <a:t>내가 기획한 </a:t>
                </a:r>
                <a:r>
                  <a:rPr lang="en-US" altLang="ko-KR" sz="1200" b="1" dirty="0">
                    <a:solidFill>
                      <a:srgbClr val="3B5AA8"/>
                    </a:solidFill>
                    <a:latin typeface="+mn-ea"/>
                  </a:rPr>
                  <a:t>ICT</a:t>
                </a:r>
                <a:r>
                  <a:rPr lang="ko-KR" altLang="en-US" sz="1200" b="1" dirty="0">
                    <a:solidFill>
                      <a:srgbClr val="3B5AA8"/>
                    </a:solidFill>
                    <a:latin typeface="+mn-ea"/>
                  </a:rPr>
                  <a:t>가</a:t>
                </a:r>
                <a:endParaRPr lang="en-US" altLang="ko-KR" sz="1200" b="1" dirty="0">
                  <a:solidFill>
                    <a:srgbClr val="3B5AA8"/>
                  </a:solidFill>
                  <a:latin typeface="+mn-ea"/>
                </a:endParaRPr>
              </a:p>
              <a:p>
                <a:r>
                  <a:rPr lang="ko-KR" altLang="en-US" sz="1200" b="1" dirty="0">
                    <a:solidFill>
                      <a:srgbClr val="3B5AA8"/>
                    </a:solidFill>
                    <a:latin typeface="+mn-ea"/>
                  </a:rPr>
                  <a:t>세상을 바꾼다면</a:t>
                </a:r>
                <a:r>
                  <a:rPr lang="en-US" altLang="ko-KR" sz="1200" b="1" dirty="0">
                    <a:solidFill>
                      <a:srgbClr val="3B5AA8"/>
                    </a:solidFill>
                    <a:latin typeface="+mn-ea"/>
                  </a:rPr>
                  <a:t>?</a:t>
                </a:r>
                <a:endParaRPr lang="ko-KR" altLang="en-US" sz="1200" b="1" dirty="0">
                  <a:solidFill>
                    <a:srgbClr val="3B5AA8"/>
                  </a:solidFill>
                  <a:latin typeface="+mn-ea"/>
                </a:endParaRPr>
              </a:p>
            </p:txBody>
          </p:sp>
        </p:grpSp>
        <p:pic>
          <p:nvPicPr>
            <p:cNvPr id="22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729" y="166947"/>
              <a:ext cx="607839" cy="600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C3D0EEA-49C6-4A12-AE35-3E6E51CDAB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1298910"/>
              </p:ext>
            </p:extLst>
          </p:nvPr>
        </p:nvGraphicFramePr>
        <p:xfrm>
          <a:off x="4130870" y="1657121"/>
          <a:ext cx="4716017" cy="5029438"/>
        </p:xfrm>
        <a:graphic>
          <a:graphicData uri="http://schemas.openxmlformats.org/drawingml/2006/table">
            <a:tbl>
              <a:tblPr>
                <a:tableStyleId>{1FECB4D8-DB02-4DC6-A0A2-4F2EBAE1DC90}</a:tableStyleId>
              </a:tblPr>
              <a:tblGrid>
                <a:gridCol w="21095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064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0789">
                <a:tc>
                  <a:txBody>
                    <a:bodyPr/>
                    <a:lstStyle/>
                    <a:p>
                      <a:pPr marL="285750" marR="0" indent="-28575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800" b="1" kern="0" spc="0" dirty="0">
                          <a:effectLst/>
                          <a:latin typeface="+mj-ea"/>
                          <a:ea typeface="+mj-ea"/>
                        </a:rPr>
                        <a:t>환경 분석</a:t>
                      </a:r>
                      <a:endParaRPr lang="ko-KR" altLang="en-US" sz="1800" b="1" kern="0" spc="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52641" marR="52641" marT="14554" marB="1455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215900" marR="25400" indent="-15240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b="1" kern="0" spc="0" dirty="0">
                          <a:effectLst/>
                          <a:latin typeface="+mj-ea"/>
                          <a:ea typeface="+mj-ea"/>
                        </a:rPr>
                        <a:t>시장</a:t>
                      </a:r>
                      <a:r>
                        <a:rPr lang="en-US" altLang="ko-KR" sz="1800" b="1" kern="0" spc="0" dirty="0">
                          <a:effectLst/>
                          <a:latin typeface="+mj-ea"/>
                          <a:ea typeface="+mj-ea"/>
                        </a:rPr>
                        <a:t>/</a:t>
                      </a:r>
                      <a:r>
                        <a:rPr lang="ko-KR" altLang="en-US" sz="1800" b="1" kern="0" spc="0" dirty="0">
                          <a:effectLst/>
                          <a:latin typeface="+mj-ea"/>
                          <a:ea typeface="+mj-ea"/>
                        </a:rPr>
                        <a:t>기술 환경 분석서</a:t>
                      </a:r>
                      <a:endParaRPr lang="ko-KR" altLang="en-US" sz="1800" b="1" kern="0" spc="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52641" marR="52641" marT="14554" marB="1455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0789">
                <a:tc rowSpan="2">
                  <a:txBody>
                    <a:bodyPr/>
                    <a:lstStyle/>
                    <a:p>
                      <a:pPr marL="285750" marR="0" indent="-28575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800" b="1" kern="0" spc="0" dirty="0">
                          <a:effectLst/>
                          <a:latin typeface="+mj-ea"/>
                          <a:ea typeface="+mj-ea"/>
                        </a:rPr>
                        <a:t>요구사항</a:t>
                      </a:r>
                    </a:p>
                    <a:p>
                      <a:pPr marL="285750" marR="0" indent="-28575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800" b="1" kern="0" spc="0" dirty="0">
                          <a:effectLst/>
                          <a:latin typeface="+mj-ea"/>
                          <a:ea typeface="+mj-ea"/>
                        </a:rPr>
                        <a:t>분석</a:t>
                      </a:r>
                      <a:endParaRPr lang="ko-KR" altLang="en-US" sz="1800" b="1" kern="0" spc="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03604" marR="103604" marT="51802" marB="5180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215900" marR="25400" indent="-15240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b="1" kern="0" spc="0" dirty="0">
                          <a:effectLst/>
                          <a:latin typeface="+mj-ea"/>
                          <a:ea typeface="+mj-ea"/>
                        </a:rPr>
                        <a:t>요구사항 정의서</a:t>
                      </a:r>
                      <a:endParaRPr lang="ko-KR" altLang="en-US" sz="1800" b="1" kern="0" spc="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52641" marR="52641" marT="14554" marB="1455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4204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b="1" kern="0" spc="0" dirty="0" err="1">
                          <a:effectLst/>
                          <a:latin typeface="+mj-ea"/>
                          <a:ea typeface="+mj-ea"/>
                        </a:rPr>
                        <a:t>유즈케이스</a:t>
                      </a:r>
                      <a:r>
                        <a:rPr lang="ko-KR" altLang="en-US" sz="1800" b="1" kern="0" spc="0" dirty="0">
                          <a:effectLst/>
                          <a:latin typeface="+mj-ea"/>
                          <a:ea typeface="+mj-ea"/>
                        </a:rPr>
                        <a:t> 정의서</a:t>
                      </a:r>
                      <a:endParaRPr lang="ko-KR" altLang="en-US" sz="1800" b="1" kern="0" spc="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52641" marR="52641" marT="14554" marB="1455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10789">
                <a:tc rowSpan="2">
                  <a:txBody>
                    <a:bodyPr/>
                    <a:lstStyle/>
                    <a:p>
                      <a:pPr marL="285750" marR="0" indent="-28575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800" b="1" kern="0" spc="0" dirty="0">
                          <a:effectLst/>
                          <a:latin typeface="+mj-ea"/>
                          <a:ea typeface="+mj-ea"/>
                        </a:rPr>
                        <a:t>아키텍처 설계</a:t>
                      </a:r>
                      <a:endParaRPr lang="ko-KR" altLang="en-US" sz="1800" b="1" kern="0" spc="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03604" marR="103604" marT="51802" marB="5180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215900" marR="25400" indent="-15240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b="1" kern="0" spc="0" dirty="0">
                          <a:effectLst/>
                          <a:latin typeface="+mj-ea"/>
                          <a:ea typeface="+mj-ea"/>
                        </a:rPr>
                        <a:t>서비스 구성도</a:t>
                      </a:r>
                      <a:endParaRPr lang="ko-KR" altLang="en-US" sz="1800" b="1" kern="0" spc="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52641" marR="52641" marT="14554" marB="1455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1078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b="1" kern="0" spc="0" dirty="0">
                          <a:effectLst/>
                          <a:latin typeface="+mj-ea"/>
                          <a:ea typeface="+mj-ea"/>
                        </a:rPr>
                        <a:t>하드웨어</a:t>
                      </a:r>
                      <a:r>
                        <a:rPr lang="en-US" altLang="ko-KR" sz="1800" b="1" kern="0" spc="0" dirty="0">
                          <a:effectLst/>
                          <a:latin typeface="+mj-ea"/>
                          <a:ea typeface="+mj-ea"/>
                        </a:rPr>
                        <a:t>/</a:t>
                      </a:r>
                      <a:r>
                        <a:rPr lang="ko-KR" altLang="en-US" sz="1800" b="1" kern="0" spc="0" dirty="0">
                          <a:effectLst/>
                          <a:latin typeface="+mj-ea"/>
                          <a:ea typeface="+mj-ea"/>
                        </a:rPr>
                        <a:t>센서 구성도</a:t>
                      </a:r>
                      <a:endParaRPr lang="ko-KR" altLang="en-US" sz="1800" b="1" kern="0" spc="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52641" marR="52641" marT="14554" marB="1455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10789">
                <a:tc rowSpan="4">
                  <a:txBody>
                    <a:bodyPr/>
                    <a:lstStyle/>
                    <a:p>
                      <a:pPr marL="285750" marR="0" indent="-28575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800" b="1" kern="0" spc="0" dirty="0">
                          <a:effectLst/>
                          <a:latin typeface="+mj-ea"/>
                          <a:ea typeface="+mj-ea"/>
                        </a:rPr>
                        <a:t>기능 설계</a:t>
                      </a:r>
                      <a:endParaRPr lang="ko-KR" altLang="en-US" sz="1800" b="1" kern="0" spc="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03604" marR="103604" marT="51802" marB="5180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215900" marR="25400" indent="-15240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b="1" kern="0" spc="0" dirty="0">
                          <a:effectLst/>
                          <a:latin typeface="+mj-ea"/>
                          <a:ea typeface="+mj-ea"/>
                        </a:rPr>
                        <a:t>메뉴 구성도</a:t>
                      </a:r>
                      <a:endParaRPr lang="ko-KR" altLang="en-US" sz="1800" b="1" kern="0" spc="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52641" marR="52641" marT="14554" marB="1455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41078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b="1" kern="0" spc="0" dirty="0">
                          <a:effectLst/>
                          <a:latin typeface="+mj-ea"/>
                          <a:ea typeface="+mj-ea"/>
                        </a:rPr>
                        <a:t>화면 설계서</a:t>
                      </a:r>
                      <a:endParaRPr lang="ko-KR" altLang="en-US" sz="1800" b="1" kern="0" spc="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52641" marR="52641" marT="14554" marB="1455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41078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b="1" kern="0" spc="0" dirty="0" err="1">
                          <a:effectLst/>
                          <a:latin typeface="+mj-ea"/>
                          <a:ea typeface="+mj-ea"/>
                        </a:rPr>
                        <a:t>엔티티</a:t>
                      </a:r>
                      <a:r>
                        <a:rPr lang="ko-KR" altLang="en-US" sz="1800" b="1" kern="0" spc="0" dirty="0">
                          <a:effectLst/>
                          <a:latin typeface="+mj-ea"/>
                          <a:ea typeface="+mj-ea"/>
                        </a:rPr>
                        <a:t> 관계도</a:t>
                      </a:r>
                      <a:endParaRPr lang="ko-KR" altLang="en-US" sz="1800" b="1" kern="0" spc="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52641" marR="52641" marT="14554" marB="1455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41078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b="1" kern="0" spc="0" dirty="0">
                          <a:effectLst/>
                          <a:latin typeface="+mj-ea"/>
                          <a:ea typeface="+mj-ea"/>
                        </a:rPr>
                        <a:t>기능 처리도</a:t>
                      </a:r>
                      <a:endParaRPr lang="ko-KR" altLang="en-US" sz="1800" b="1" kern="0" spc="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52641" marR="52641" marT="14554" marB="1455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410789">
                <a:tc rowSpan="3">
                  <a:txBody>
                    <a:bodyPr/>
                    <a:lstStyle/>
                    <a:p>
                      <a:pPr marL="285750" marR="0" indent="-28575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800" b="1" kern="0" spc="0" dirty="0">
                          <a:effectLst/>
                          <a:latin typeface="+mj-ea"/>
                          <a:ea typeface="+mj-ea"/>
                        </a:rPr>
                        <a:t>개발 </a:t>
                      </a:r>
                      <a:r>
                        <a:rPr lang="en-US" altLang="ko-KR" sz="1800" b="1" kern="0" spc="0" dirty="0">
                          <a:effectLst/>
                          <a:latin typeface="+mj-ea"/>
                          <a:ea typeface="+mj-ea"/>
                        </a:rPr>
                        <a:t>/ </a:t>
                      </a:r>
                      <a:r>
                        <a:rPr lang="ko-KR" altLang="en-US" sz="1800" b="1" kern="0" spc="0" dirty="0">
                          <a:effectLst/>
                          <a:latin typeface="+mj-ea"/>
                          <a:ea typeface="+mj-ea"/>
                        </a:rPr>
                        <a:t>구현</a:t>
                      </a:r>
                      <a:endParaRPr lang="ko-KR" altLang="en-US" sz="1800" b="1" kern="0" spc="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03604" marR="103604" marT="51802" marB="5180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15900" marR="25400" indent="-15240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b="1" kern="0" spc="0" dirty="0">
                          <a:effectLst/>
                          <a:latin typeface="+mj-ea"/>
                          <a:ea typeface="+mj-ea"/>
                        </a:rPr>
                        <a:t>프로그램 목록</a:t>
                      </a:r>
                      <a:endParaRPr lang="ko-KR" altLang="en-US" sz="1800" b="1" kern="0" spc="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52641" marR="52641" marT="14554" marB="1455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41078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b="1" kern="0" spc="0" dirty="0">
                          <a:effectLst/>
                          <a:latin typeface="+mj-ea"/>
                          <a:ea typeface="+mj-ea"/>
                        </a:rPr>
                        <a:t>테이블 정의서</a:t>
                      </a:r>
                      <a:endParaRPr lang="ko-KR" altLang="en-US" sz="1800" b="1" kern="0" spc="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52641" marR="52641" marT="14554" marB="1455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41078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b="1" kern="0" spc="0" dirty="0">
                          <a:effectLst/>
                          <a:latin typeface="+mj-ea"/>
                          <a:ea typeface="+mj-ea"/>
                        </a:rPr>
                        <a:t>핵심 소스코드</a:t>
                      </a:r>
                      <a:endParaRPr lang="ko-KR" altLang="en-US" sz="1800" b="1" kern="0" spc="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52641" marR="52641" marT="14554" marB="1455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318968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연결선 24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7" name="제목 12"/>
          <p:cNvSpPr txBox="1">
            <a:spLocks/>
          </p:cNvSpPr>
          <p:nvPr/>
        </p:nvSpPr>
        <p:spPr>
          <a:xfrm>
            <a:off x="323528" y="692696"/>
            <a:ext cx="2880320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화면 설계서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8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1716402"/>
              </p:ext>
            </p:extLst>
          </p:nvPr>
        </p:nvGraphicFramePr>
        <p:xfrm>
          <a:off x="444795" y="1538739"/>
          <a:ext cx="7992888" cy="2253112"/>
        </p:xfrm>
        <a:graphic>
          <a:graphicData uri="http://schemas.openxmlformats.org/drawingml/2006/table">
            <a:tbl>
              <a:tblPr/>
              <a:tblGrid>
                <a:gridCol w="21602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85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43065">
                <a:tc rowSpan="6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 번호</a:t>
                      </a: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1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MAIN-01-01</a:t>
                      </a:r>
                      <a:endParaRPr lang="en-US" sz="105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524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 명</a:t>
                      </a: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</a:rPr>
                        <a:t>대기인원조회</a:t>
                      </a:r>
                      <a:r>
                        <a:rPr lang="en-US" altLang="ko-KR" sz="1050" b="1" kern="0" spc="0" dirty="0">
                          <a:solidFill>
                            <a:srgbClr val="000000"/>
                          </a:solidFill>
                          <a:effectLst/>
                        </a:rPr>
                        <a:t>_</a:t>
                      </a: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</a:rPr>
                        <a:t>버스선택</a:t>
                      </a: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074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기능설명</a:t>
                      </a: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앱의 첫 화면</a:t>
                      </a: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이자 </a:t>
                      </a:r>
                      <a:r>
                        <a:rPr lang="en-US" altLang="ko-KR" sz="1050" b="1" kern="0" spc="0" dirty="0">
                          <a:solidFill>
                            <a:srgbClr val="000000"/>
                          </a:solidFill>
                          <a:effectLst/>
                        </a:rPr>
                        <a:t>Bottom</a:t>
                      </a: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en-US" altLang="ko-KR" sz="1050" b="1" kern="0" spc="0" dirty="0">
                          <a:solidFill>
                            <a:srgbClr val="000000"/>
                          </a:solidFill>
                          <a:effectLst/>
                        </a:rPr>
                        <a:t>Navigation</a:t>
                      </a: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</a:rPr>
                        <a:t>의 첫 번째 항목</a:t>
                      </a:r>
                      <a:r>
                        <a:rPr lang="en-US" altLang="ko-KR" sz="1050" b="1" kern="0" spc="0" dirty="0">
                          <a:solidFill>
                            <a:srgbClr val="000000"/>
                          </a:solidFill>
                          <a:effectLst/>
                        </a:rPr>
                        <a:t>.</a:t>
                      </a:r>
                      <a:endParaRPr lang="ko-KR" altLang="en-US" sz="105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대기인원수 조회 서비스를 제공하는 </a:t>
                      </a:r>
                      <a:r>
                        <a:rPr lang="en-US" altLang="ko-KR" sz="1050" b="1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8100</a:t>
                      </a: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번 버스와 </a:t>
                      </a:r>
                      <a:r>
                        <a:rPr lang="en-US" altLang="ko-KR" sz="1050" b="1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M4102</a:t>
                      </a: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번 버스 중 하나를 선택할 수 있게 함</a:t>
                      </a:r>
                      <a:r>
                        <a:rPr lang="en-US" altLang="ko-KR" sz="1050" b="1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.</a:t>
                      </a:r>
                      <a:endParaRPr lang="ko-KR" altLang="en-US" sz="105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712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처리내용</a:t>
                      </a: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∎두 버스 중 하나를 터치하도록 함</a:t>
                      </a:r>
                      <a:endParaRPr lang="ko-KR" altLang="en-US" sz="105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99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비고</a:t>
                      </a: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92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요구사항 명</a:t>
                      </a: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버스 선택</a:t>
                      </a:r>
                      <a:endParaRPr lang="ko-KR" altLang="en-US" sz="105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07098D0F-8864-4B4D-A1C5-C86B5C9979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9584192"/>
              </p:ext>
            </p:extLst>
          </p:nvPr>
        </p:nvGraphicFramePr>
        <p:xfrm>
          <a:off x="444795" y="4073395"/>
          <a:ext cx="7992888" cy="2257888"/>
        </p:xfrm>
        <a:graphic>
          <a:graphicData uri="http://schemas.openxmlformats.org/drawingml/2006/table">
            <a:tbl>
              <a:tblPr/>
              <a:tblGrid>
                <a:gridCol w="21602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85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75006">
                <a:tc rowSpan="6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 번호</a:t>
                      </a: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b="1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MAIN-0</a:t>
                      </a:r>
                      <a:r>
                        <a:rPr lang="en-US" sz="1050" b="1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1-02</a:t>
                      </a:r>
                      <a:endParaRPr lang="en-US" sz="105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524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 명</a:t>
                      </a: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</a:rPr>
                        <a:t>대기인원조회</a:t>
                      </a:r>
                      <a:r>
                        <a:rPr lang="en-US" altLang="ko-KR" sz="1050" b="1" kern="0" spc="0" dirty="0">
                          <a:solidFill>
                            <a:srgbClr val="000000"/>
                          </a:solidFill>
                          <a:effectLst/>
                        </a:rPr>
                        <a:t>_</a:t>
                      </a: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</a:rPr>
                        <a:t>안내</a:t>
                      </a: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074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기능설명</a:t>
                      </a: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선택한 버스의 모든 정류장 중 조회가 가능한 정류장들의 대기 인원수를 파악하여 안내함</a:t>
                      </a:r>
                      <a:r>
                        <a:rPr lang="en-US" altLang="ko-KR" sz="1050" b="1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.</a:t>
                      </a:r>
                      <a:endParaRPr lang="ko-KR" altLang="en-US" sz="105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712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처리내용</a:t>
                      </a: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∎</a:t>
                      </a:r>
                      <a:r>
                        <a:rPr lang="ko-KR" altLang="en-US" sz="1050" b="1" kern="0" spc="0" dirty="0" err="1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새로고침</a:t>
                      </a: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 버튼을 누를 경우 자동으로 다시 조회함</a:t>
                      </a:r>
                      <a:r>
                        <a:rPr lang="en-US" altLang="ko-KR" sz="1050" b="1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.</a:t>
                      </a:r>
                      <a:endParaRPr lang="ko-KR" altLang="en-US" sz="105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99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비고</a:t>
                      </a: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∎연결되는 기능</a:t>
                      </a:r>
                      <a:endParaRPr lang="ko-KR" altLang="en-US" sz="105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b="1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: </a:t>
                      </a:r>
                      <a:r>
                        <a:rPr lang="ko-KR" altLang="en-US" sz="1050" b="1" kern="0" spc="0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새로고침</a:t>
                      </a:r>
                      <a:endParaRPr lang="ko-KR" altLang="en-US" sz="105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92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요구사항 명</a:t>
                      </a:r>
                      <a:endParaRPr lang="ko-KR" altLang="en-US" sz="105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3C5FC21D-135D-44A8-A380-70DDFE82A8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9474" y="1538739"/>
            <a:ext cx="1096828" cy="225311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BA34D8F-E48A-4385-99D7-E66E5CF0FB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2347" y="4073395"/>
            <a:ext cx="1096828" cy="2253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7666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연결선 24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7" name="제목 12"/>
          <p:cNvSpPr txBox="1">
            <a:spLocks/>
          </p:cNvSpPr>
          <p:nvPr/>
        </p:nvSpPr>
        <p:spPr>
          <a:xfrm>
            <a:off x="323528" y="692696"/>
            <a:ext cx="2880320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화면 설계서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8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6459051"/>
              </p:ext>
            </p:extLst>
          </p:nvPr>
        </p:nvGraphicFramePr>
        <p:xfrm>
          <a:off x="444795" y="1380834"/>
          <a:ext cx="7992888" cy="2455038"/>
        </p:xfrm>
        <a:graphic>
          <a:graphicData uri="http://schemas.openxmlformats.org/drawingml/2006/table">
            <a:tbl>
              <a:tblPr/>
              <a:tblGrid>
                <a:gridCol w="21602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85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02163">
                <a:tc rowSpan="6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 번호</a:t>
                      </a: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b="1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MAIN-0</a:t>
                      </a:r>
                      <a:r>
                        <a:rPr lang="en-US" sz="1050" b="1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2-01</a:t>
                      </a:r>
                      <a:endParaRPr lang="en-US" sz="105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216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 명</a:t>
                      </a: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</a:rPr>
                        <a:t>지도</a:t>
                      </a:r>
                      <a:r>
                        <a:rPr lang="en-US" altLang="ko-KR" sz="1050" b="1" kern="0" spc="0" dirty="0">
                          <a:solidFill>
                            <a:srgbClr val="000000"/>
                          </a:solidFill>
                          <a:effectLst/>
                        </a:rPr>
                        <a:t>_</a:t>
                      </a:r>
                      <a:r>
                        <a:rPr lang="ko-KR" altLang="en-US" sz="1050" b="1" kern="0" spc="0" dirty="0" err="1">
                          <a:solidFill>
                            <a:srgbClr val="000000"/>
                          </a:solidFill>
                          <a:effectLst/>
                        </a:rPr>
                        <a:t>현위치</a:t>
                      </a:r>
                      <a:endParaRPr lang="ko-KR" altLang="en-US" sz="105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045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기능설명</a:t>
                      </a: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b="1" kern="0" spc="0" dirty="0">
                          <a:solidFill>
                            <a:srgbClr val="000000"/>
                          </a:solidFill>
                          <a:effectLst/>
                        </a:rPr>
                        <a:t>Bottom</a:t>
                      </a: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en-US" altLang="ko-KR" sz="1050" b="1" kern="0" spc="0" dirty="0">
                          <a:solidFill>
                            <a:srgbClr val="000000"/>
                          </a:solidFill>
                          <a:effectLst/>
                        </a:rPr>
                        <a:t>Navigation</a:t>
                      </a: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</a:rPr>
                        <a:t>의 두 번째 항목</a:t>
                      </a:r>
                      <a:r>
                        <a:rPr lang="en-US" altLang="ko-KR" sz="1050" b="1" kern="0" spc="0" dirty="0">
                          <a:solidFill>
                            <a:srgbClr val="000000"/>
                          </a:solidFill>
                          <a:effectLst/>
                        </a:rPr>
                        <a:t>.</a:t>
                      </a: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409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처리내용</a:t>
                      </a: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∎현재 사용자의 위치를 파악하여 지도에 띄움</a:t>
                      </a:r>
                      <a:endParaRPr lang="ko-KR" altLang="en-US" sz="105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279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비고</a:t>
                      </a: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336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요구사항 명</a:t>
                      </a: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07098D0F-8864-4B4D-A1C5-C86B5C9979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2933071"/>
              </p:ext>
            </p:extLst>
          </p:nvPr>
        </p:nvGraphicFramePr>
        <p:xfrm>
          <a:off x="444795" y="4073395"/>
          <a:ext cx="7992888" cy="2253112"/>
        </p:xfrm>
        <a:graphic>
          <a:graphicData uri="http://schemas.openxmlformats.org/drawingml/2006/table">
            <a:tbl>
              <a:tblPr/>
              <a:tblGrid>
                <a:gridCol w="21602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85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75006">
                <a:tc rowSpan="6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 번호</a:t>
                      </a: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b="1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MAIN-0</a:t>
                      </a:r>
                      <a:r>
                        <a:rPr lang="en-US" sz="1050" b="1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3-01</a:t>
                      </a:r>
                      <a:endParaRPr lang="en-US" sz="105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524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 명</a:t>
                      </a: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</a:rPr>
                        <a:t>추천경로</a:t>
                      </a:r>
                      <a:r>
                        <a:rPr lang="en-US" altLang="ko-KR" sz="1050" b="1" kern="0" spc="0" dirty="0">
                          <a:solidFill>
                            <a:srgbClr val="000000"/>
                          </a:solidFill>
                          <a:effectLst/>
                        </a:rPr>
                        <a:t>_</a:t>
                      </a: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</a:rPr>
                        <a:t>설정</a:t>
                      </a: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074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기능설명</a:t>
                      </a: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 kern="0" spc="0" dirty="0">
                          <a:solidFill>
                            <a:srgbClr val="000000"/>
                          </a:solidFill>
                          <a:effectLst/>
                        </a:rPr>
                        <a:t>Bottom</a:t>
                      </a: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en-US" altLang="ko-KR" sz="1050" b="1" kern="0" spc="0" dirty="0">
                          <a:solidFill>
                            <a:srgbClr val="000000"/>
                          </a:solidFill>
                          <a:effectLst/>
                        </a:rPr>
                        <a:t>Navigation</a:t>
                      </a: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</a:rPr>
                        <a:t>의 세 번째 항목</a:t>
                      </a:r>
                      <a:r>
                        <a:rPr lang="en-US" altLang="ko-KR" sz="1050" b="1" kern="0" spc="0" dirty="0">
                          <a:solidFill>
                            <a:srgbClr val="000000"/>
                          </a:solidFill>
                          <a:effectLst/>
                        </a:rPr>
                        <a:t>.</a:t>
                      </a: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</a:rPr>
                        <a:t>출발 및 도착 정류장을 선택한 후 경로확인을 터치하면 추천 경로를 띄움</a:t>
                      </a:r>
                      <a:r>
                        <a:rPr lang="en-US" altLang="ko-KR" sz="1050" b="1" kern="0" spc="0" dirty="0">
                          <a:solidFill>
                            <a:srgbClr val="000000"/>
                          </a:solidFill>
                          <a:effectLst/>
                        </a:rPr>
                        <a:t>. </a:t>
                      </a: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</a:rPr>
                        <a:t>이 경로는 즐겨 찾기 버튼을 누르면 바로 즐겨 찾기에 추가할 수 있도록 함</a:t>
                      </a:r>
                      <a:r>
                        <a:rPr lang="en-US" altLang="ko-KR" sz="1050" b="1" kern="0" spc="0" dirty="0">
                          <a:solidFill>
                            <a:srgbClr val="000000"/>
                          </a:solidFill>
                          <a:effectLst/>
                        </a:rPr>
                        <a:t>.</a:t>
                      </a:r>
                      <a:endParaRPr lang="ko-KR" altLang="en-US" sz="105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712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처리내용</a:t>
                      </a: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∎출발지와 도착지 설정</a:t>
                      </a:r>
                      <a:r>
                        <a:rPr lang="en-US" altLang="ko-KR" sz="1050" b="1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, </a:t>
                      </a: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즐겨찾기 기능 추가</a:t>
                      </a:r>
                      <a:endParaRPr lang="ko-KR" altLang="en-US" sz="105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99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비고</a:t>
                      </a:r>
                      <a:endParaRPr lang="ko-KR" altLang="en-US" sz="105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92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요구사항 명</a:t>
                      </a: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</a:rPr>
                        <a:t>출발지 및 도착지 설정</a:t>
                      </a: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B0364E15-4C9F-43B4-9AD7-9544FE305E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592" y="1390402"/>
            <a:ext cx="1174877" cy="241344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BD76BBF-2E3B-4AB1-88CC-05B98DADBE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9593" y="4091962"/>
            <a:ext cx="1083066" cy="2224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3856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연결선 24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7" name="제목 12"/>
          <p:cNvSpPr txBox="1">
            <a:spLocks/>
          </p:cNvSpPr>
          <p:nvPr/>
        </p:nvSpPr>
        <p:spPr>
          <a:xfrm>
            <a:off x="323528" y="692696"/>
            <a:ext cx="2880320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화면 설계서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8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889189"/>
              </p:ext>
            </p:extLst>
          </p:nvPr>
        </p:nvGraphicFramePr>
        <p:xfrm>
          <a:off x="444795" y="1380835"/>
          <a:ext cx="7992888" cy="2090816"/>
        </p:xfrm>
        <a:graphic>
          <a:graphicData uri="http://schemas.openxmlformats.org/drawingml/2006/table">
            <a:tbl>
              <a:tblPr/>
              <a:tblGrid>
                <a:gridCol w="21602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85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75006">
                <a:tc rowSpan="6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 번호</a:t>
                      </a:r>
                      <a:endParaRPr lang="ko-KR" altLang="en-US" sz="105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b="1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MAIN-0</a:t>
                      </a:r>
                      <a:r>
                        <a:rPr lang="en-US" sz="1050" b="1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3-02</a:t>
                      </a:r>
                      <a:endParaRPr lang="en-US" sz="105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524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 명</a:t>
                      </a: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</a:rPr>
                        <a:t>추천경로</a:t>
                      </a:r>
                      <a:r>
                        <a:rPr lang="en-US" altLang="ko-KR" sz="1050" b="1" kern="0" spc="0" dirty="0">
                          <a:solidFill>
                            <a:srgbClr val="000000"/>
                          </a:solidFill>
                          <a:effectLst/>
                        </a:rPr>
                        <a:t>_</a:t>
                      </a: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</a:rPr>
                        <a:t>안내</a:t>
                      </a: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074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기능설명</a:t>
                      </a: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</a:rPr>
                        <a:t>출발 및 도착 정류장을 선택하였을 때</a:t>
                      </a:r>
                      <a:r>
                        <a:rPr lang="en-US" altLang="ko-KR" sz="1050" b="1" kern="0" spc="0" dirty="0">
                          <a:solidFill>
                            <a:srgbClr val="000000"/>
                          </a:solidFill>
                          <a:effectLst/>
                        </a:rPr>
                        <a:t>, </a:t>
                      </a: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</a:rPr>
                        <a:t>대기인원이 너무 많을 경우 기존의 대중교통 </a:t>
                      </a:r>
                      <a:r>
                        <a:rPr lang="ko-KR" altLang="en-US" sz="1050" b="1" kern="0" spc="0" dirty="0" err="1">
                          <a:solidFill>
                            <a:srgbClr val="000000"/>
                          </a:solidFill>
                          <a:effectLst/>
                        </a:rPr>
                        <a:t>길찾기</a:t>
                      </a: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</a:rPr>
                        <a:t> 경로와 차별화된 </a:t>
                      </a:r>
                      <a:r>
                        <a:rPr lang="en-US" altLang="ko-KR" sz="1050" b="1" kern="0" spc="0" dirty="0" err="1">
                          <a:solidFill>
                            <a:srgbClr val="000000"/>
                          </a:solidFill>
                          <a:effectLst/>
                        </a:rPr>
                        <a:t>TheFaCo</a:t>
                      </a: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</a:rPr>
                        <a:t>만의 추천 경로를 안내함</a:t>
                      </a:r>
                      <a:r>
                        <a:rPr lang="en-US" altLang="ko-KR" sz="1050" b="1" kern="0" spc="0" dirty="0">
                          <a:solidFill>
                            <a:srgbClr val="000000"/>
                          </a:solidFill>
                          <a:effectLst/>
                        </a:rPr>
                        <a:t>.</a:t>
                      </a:r>
                      <a:endParaRPr lang="ko-KR" altLang="en-US" sz="105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712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처리내용</a:t>
                      </a: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∎</a:t>
                      </a:r>
                      <a:r>
                        <a:rPr lang="ko-KR" altLang="en-US" sz="1050" b="1" kern="0" spc="0" dirty="0" err="1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새로고침</a:t>
                      </a: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 버튼을 누를 경우 다시 연산하여 안내함</a:t>
                      </a:r>
                      <a:r>
                        <a:rPr lang="en-US" altLang="ko-KR" sz="1050" b="1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.</a:t>
                      </a:r>
                      <a:endParaRPr lang="ko-KR" altLang="en-US" sz="105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99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비고</a:t>
                      </a: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92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요구사항 명</a:t>
                      </a: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07098D0F-8864-4B4D-A1C5-C86B5C9979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3718719"/>
              </p:ext>
            </p:extLst>
          </p:nvPr>
        </p:nvGraphicFramePr>
        <p:xfrm>
          <a:off x="444795" y="4073395"/>
          <a:ext cx="7992888" cy="2253112"/>
        </p:xfrm>
        <a:graphic>
          <a:graphicData uri="http://schemas.openxmlformats.org/drawingml/2006/table">
            <a:tbl>
              <a:tblPr/>
              <a:tblGrid>
                <a:gridCol w="21602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85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75006">
                <a:tc rowSpan="6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 번호</a:t>
                      </a: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MENU-04-01</a:t>
                      </a:r>
                      <a:endParaRPr lang="en-US" altLang="ko-KR" sz="105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524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 명</a:t>
                      </a: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</a:rPr>
                        <a:t>즐겨찾기</a:t>
                      </a: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074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기능설명</a:t>
                      </a: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</a:rPr>
                        <a:t>우측 상단 </a:t>
                      </a:r>
                      <a:r>
                        <a:rPr lang="en-US" altLang="ko-KR" sz="1050" b="1" kern="0" spc="0" dirty="0">
                          <a:solidFill>
                            <a:srgbClr val="000000"/>
                          </a:solidFill>
                          <a:effectLst/>
                        </a:rPr>
                        <a:t>menu</a:t>
                      </a: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</a:rPr>
                        <a:t> 중 첫 번째 항목</a:t>
                      </a:r>
                      <a:r>
                        <a:rPr lang="en-US" altLang="ko-KR" sz="1050" b="1" kern="0" spc="0" dirty="0">
                          <a:solidFill>
                            <a:srgbClr val="000000"/>
                          </a:solidFill>
                          <a:effectLst/>
                        </a:rPr>
                        <a:t>.</a:t>
                      </a: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</a:rPr>
                        <a:t>매번 같은 경로임에도 직접 선택해야하는 번거로움이 있어 즐겨찾기 기능으로 보완함</a:t>
                      </a:r>
                      <a:r>
                        <a:rPr lang="en-US" altLang="ko-KR" sz="1050" b="1" kern="0" spc="0" dirty="0">
                          <a:solidFill>
                            <a:srgbClr val="000000"/>
                          </a:solidFill>
                          <a:effectLst/>
                        </a:rPr>
                        <a:t>.</a:t>
                      </a:r>
                      <a:endParaRPr lang="ko-KR" altLang="en-US" sz="105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712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처리내용</a:t>
                      </a: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∎출발 정류장과 도착 정류장을 저장</a:t>
                      </a:r>
                      <a:r>
                        <a:rPr lang="en-US" altLang="ko-KR" sz="1050" b="1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, </a:t>
                      </a: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삭제할 수 있도록 함</a:t>
                      </a:r>
                      <a:r>
                        <a:rPr lang="en-US" altLang="ko-KR" sz="1050" b="1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.</a:t>
                      </a:r>
                      <a:endParaRPr lang="ko-KR" altLang="en-US" sz="105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99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비고</a:t>
                      </a: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</a:rPr>
                        <a:t>저장할 수 있는 경로는 최대 </a:t>
                      </a:r>
                      <a:r>
                        <a:rPr lang="en-US" altLang="ko-KR" sz="1050" b="1" kern="0" spc="0" dirty="0">
                          <a:solidFill>
                            <a:srgbClr val="000000"/>
                          </a:solidFill>
                          <a:effectLst/>
                        </a:rPr>
                        <a:t>3</a:t>
                      </a: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</a:rPr>
                        <a:t>개로 함</a:t>
                      </a:r>
                      <a:r>
                        <a:rPr lang="en-US" altLang="ko-KR" sz="1050" b="1" kern="0" spc="0" dirty="0">
                          <a:solidFill>
                            <a:srgbClr val="000000"/>
                          </a:solidFill>
                          <a:effectLst/>
                        </a:rPr>
                        <a:t>.</a:t>
                      </a:r>
                      <a:endParaRPr lang="ko-KR" altLang="en-US" sz="105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92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요구사항 명</a:t>
                      </a: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LOG-03-01</a:t>
                      </a: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과의 연결</a:t>
                      </a:r>
                      <a:r>
                        <a:rPr lang="en-US" altLang="ko-KR" sz="1050" b="1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.</a:t>
                      </a:r>
                      <a:endParaRPr lang="en-US" altLang="ko-KR" sz="105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24717B17-BD34-4DBD-A3D8-1D2EDFB045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795" y="4645604"/>
            <a:ext cx="2160494" cy="760674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9A1C94D6-9879-4B0B-8FE3-8C9E71B8B676}"/>
              </a:ext>
            </a:extLst>
          </p:cNvPr>
          <p:cNvSpPr/>
          <p:nvPr/>
        </p:nvSpPr>
        <p:spPr>
          <a:xfrm>
            <a:off x="603349" y="1578332"/>
            <a:ext cx="1812591" cy="176142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459A130-9FFC-4A82-8381-A4F244907BE2}"/>
              </a:ext>
            </a:extLst>
          </p:cNvPr>
          <p:cNvSpPr/>
          <p:nvPr/>
        </p:nvSpPr>
        <p:spPr>
          <a:xfrm>
            <a:off x="603349" y="1682023"/>
            <a:ext cx="1812591" cy="35804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879EF670-4A78-4B7B-84C5-07EC6448D1F0}"/>
              </a:ext>
            </a:extLst>
          </p:cNvPr>
          <p:cNvSpPr/>
          <p:nvPr/>
        </p:nvSpPr>
        <p:spPr>
          <a:xfrm>
            <a:off x="2069577" y="1726488"/>
            <a:ext cx="310356" cy="274875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화살표: 오른쪽으로 구부러짐 5">
            <a:extLst>
              <a:ext uri="{FF2B5EF4-FFF2-40B4-BE49-F238E27FC236}">
                <a16:creationId xmlns:a16="http://schemas.microsoft.com/office/drawing/2014/main" id="{42D870AB-9A7D-460C-909F-D1BE9EA52F3D}"/>
              </a:ext>
            </a:extLst>
          </p:cNvPr>
          <p:cNvSpPr/>
          <p:nvPr/>
        </p:nvSpPr>
        <p:spPr>
          <a:xfrm>
            <a:off x="2136130" y="1805397"/>
            <a:ext cx="133100" cy="153716"/>
          </a:xfrm>
          <a:prstGeom prst="curvedRightArrow">
            <a:avLst>
              <a:gd name="adj1" fmla="val 17387"/>
              <a:gd name="adj2" fmla="val 45074"/>
              <a:gd name="adj3" fmla="val 3782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A393140-C399-455E-8F7A-D4B5B0D89FAA}"/>
              </a:ext>
            </a:extLst>
          </p:cNvPr>
          <p:cNvSpPr/>
          <p:nvPr/>
        </p:nvSpPr>
        <p:spPr>
          <a:xfrm>
            <a:off x="603349" y="2101210"/>
            <a:ext cx="1812591" cy="19494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 err="1">
                <a:solidFill>
                  <a:schemeClr val="bg2">
                    <a:lumMod val="50000"/>
                  </a:schemeClr>
                </a:solidFill>
              </a:rPr>
              <a:t>미금역</a:t>
            </a:r>
            <a:r>
              <a:rPr lang="ko-KR" altLang="en-US" sz="1200" b="1" dirty="0">
                <a:solidFill>
                  <a:schemeClr val="bg2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F101E27-76A7-4867-8E0C-138DA034CB22}"/>
              </a:ext>
            </a:extLst>
          </p:cNvPr>
          <p:cNvSpPr/>
          <p:nvPr/>
        </p:nvSpPr>
        <p:spPr>
          <a:xfrm>
            <a:off x="603349" y="2449385"/>
            <a:ext cx="1812591" cy="19494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 err="1">
                <a:solidFill>
                  <a:schemeClr val="bg2">
                    <a:lumMod val="50000"/>
                  </a:schemeClr>
                </a:solidFill>
              </a:rPr>
              <a:t>분당역</a:t>
            </a:r>
            <a:endParaRPr lang="ko-KR" altLang="en-US" sz="12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362DAD6-F1A9-40CE-8F74-9BD455A8B5E5}"/>
              </a:ext>
            </a:extLst>
          </p:cNvPr>
          <p:cNvSpPr/>
          <p:nvPr/>
        </p:nvSpPr>
        <p:spPr>
          <a:xfrm>
            <a:off x="603349" y="2796632"/>
            <a:ext cx="1812591" cy="19494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>
                <a:solidFill>
                  <a:schemeClr val="bg2">
                    <a:lumMod val="50000"/>
                  </a:schemeClr>
                </a:solidFill>
              </a:rPr>
              <a:t>을지로입구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C1F2C72-D8B5-4296-971F-E78C67FF04AD}"/>
              </a:ext>
            </a:extLst>
          </p:cNvPr>
          <p:cNvSpPr/>
          <p:nvPr/>
        </p:nvSpPr>
        <p:spPr>
          <a:xfrm>
            <a:off x="603349" y="3144807"/>
            <a:ext cx="1812591" cy="19494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>
                <a:solidFill>
                  <a:schemeClr val="bg2">
                    <a:lumMod val="50000"/>
                  </a:schemeClr>
                </a:solidFill>
              </a:rPr>
              <a:t>서울역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09654122-BC64-4371-ACAB-D84A7411FC71}"/>
              </a:ext>
            </a:extLst>
          </p:cNvPr>
          <p:cNvCxnSpPr/>
          <p:nvPr/>
        </p:nvCxnSpPr>
        <p:spPr>
          <a:xfrm>
            <a:off x="2243652" y="2040067"/>
            <a:ext cx="0" cy="1299688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0" name="그래픽 9" descr="버스">
            <a:extLst>
              <a:ext uri="{FF2B5EF4-FFF2-40B4-BE49-F238E27FC236}">
                <a16:creationId xmlns:a16="http://schemas.microsoft.com/office/drawing/2014/main" id="{870D50B4-441B-4A34-9A38-3CE53402E65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400000">
            <a:off x="2107371" y="2307025"/>
            <a:ext cx="272562" cy="272562"/>
          </a:xfrm>
          <a:prstGeom prst="rect">
            <a:avLst/>
          </a:prstGeom>
        </p:spPr>
      </p:pic>
      <p:pic>
        <p:nvPicPr>
          <p:cNvPr id="30" name="그래픽 29" descr="버스">
            <a:extLst>
              <a:ext uri="{FF2B5EF4-FFF2-40B4-BE49-F238E27FC236}">
                <a16:creationId xmlns:a16="http://schemas.microsoft.com/office/drawing/2014/main" id="{D793FC4A-6DF0-49D9-88F1-60B67AD201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400000">
            <a:off x="2107371" y="3026154"/>
            <a:ext cx="272562" cy="272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908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연결선 24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7" name="제목 12"/>
          <p:cNvSpPr txBox="1">
            <a:spLocks/>
          </p:cNvSpPr>
          <p:nvPr/>
        </p:nvSpPr>
        <p:spPr>
          <a:xfrm>
            <a:off x="323528" y="692696"/>
            <a:ext cx="2880320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화면 설계서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8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0570701"/>
              </p:ext>
            </p:extLst>
          </p:nvPr>
        </p:nvGraphicFramePr>
        <p:xfrm>
          <a:off x="444795" y="1380835"/>
          <a:ext cx="7992888" cy="2090816"/>
        </p:xfrm>
        <a:graphic>
          <a:graphicData uri="http://schemas.openxmlformats.org/drawingml/2006/table">
            <a:tbl>
              <a:tblPr/>
              <a:tblGrid>
                <a:gridCol w="21602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85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75006">
                <a:tc rowSpan="6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 번호</a:t>
                      </a: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1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MENU-04-02</a:t>
                      </a:r>
                      <a:endParaRPr lang="en-US" sz="105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524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 명</a:t>
                      </a: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</a:rPr>
                        <a:t>어플소개</a:t>
                      </a:r>
                      <a:endParaRPr lang="ko-KR" altLang="en-US" sz="105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074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기능설명</a:t>
                      </a: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</a:rPr>
                        <a:t>우측 상단 </a:t>
                      </a:r>
                      <a:r>
                        <a:rPr lang="en-US" altLang="ko-KR" sz="1050" b="1" kern="0" spc="0" dirty="0">
                          <a:solidFill>
                            <a:srgbClr val="000000"/>
                          </a:solidFill>
                          <a:effectLst/>
                        </a:rPr>
                        <a:t>menu</a:t>
                      </a: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</a:rPr>
                        <a:t> 중 첫 번째 항목</a:t>
                      </a:r>
                      <a:r>
                        <a:rPr lang="en-US" altLang="ko-KR" sz="1050" b="1" kern="0" spc="0" dirty="0">
                          <a:solidFill>
                            <a:srgbClr val="000000"/>
                          </a:solidFill>
                          <a:effectLst/>
                        </a:rPr>
                        <a:t>.</a:t>
                      </a: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</a:rPr>
                        <a:t>어플 사용법을 간략하게 안내함</a:t>
                      </a:r>
                      <a:r>
                        <a:rPr lang="en-US" altLang="ko-KR" sz="1050" b="1" kern="0" spc="0" dirty="0">
                          <a:solidFill>
                            <a:srgbClr val="000000"/>
                          </a:solidFill>
                          <a:effectLst/>
                        </a:rPr>
                        <a:t>.</a:t>
                      </a:r>
                      <a:endParaRPr lang="ko-KR" altLang="en-US" sz="105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712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처리내용</a:t>
                      </a: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99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비고</a:t>
                      </a: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92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요구사항 명</a:t>
                      </a: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F730E122-B464-4ABC-AABA-37070795BF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6182" y="1380835"/>
            <a:ext cx="1017821" cy="2090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7256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연결선 17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4" name="제목 12"/>
          <p:cNvSpPr txBox="1">
            <a:spLocks/>
          </p:cNvSpPr>
          <p:nvPr/>
        </p:nvSpPr>
        <p:spPr>
          <a:xfrm>
            <a:off x="323528" y="692696"/>
            <a:ext cx="2880320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</a:rPr>
              <a:t>테이블 정의서 </a:t>
            </a:r>
            <a:r>
              <a:rPr lang="en-US" altLang="ko-KR" sz="1700" b="1">
                <a:solidFill>
                  <a:schemeClr val="bg1"/>
                </a:solidFill>
                <a:latin typeface="+mn-ea"/>
              </a:rPr>
              <a:t>- </a:t>
            </a:r>
            <a:r>
              <a:rPr lang="en-US" altLang="ko-KR" sz="1700" b="1">
                <a:solidFill>
                  <a:schemeClr val="bg1"/>
                </a:solidFill>
                <a:latin typeface="+mn-ea"/>
                <a:cs typeface="+mj-cs"/>
              </a:rPr>
              <a:t>ERD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7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" name="막힌 원호 29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222256" y="1473901"/>
            <a:ext cx="8681112" cy="515790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A4419864-A20D-4885-8E45-31AE6F3F76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0078355"/>
              </p:ext>
            </p:extLst>
          </p:nvPr>
        </p:nvGraphicFramePr>
        <p:xfrm>
          <a:off x="424357" y="1827813"/>
          <a:ext cx="2406317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0476">
                  <a:extLst>
                    <a:ext uri="{9D8B030D-6E8A-4147-A177-3AD203B41FA5}">
                      <a16:colId xmlns:a16="http://schemas.microsoft.com/office/drawing/2014/main" val="1627727061"/>
                    </a:ext>
                  </a:extLst>
                </a:gridCol>
                <a:gridCol w="1315841">
                  <a:extLst>
                    <a:ext uri="{9D8B030D-6E8A-4147-A177-3AD203B41FA5}">
                      <a16:colId xmlns:a16="http://schemas.microsoft.com/office/drawing/2014/main" val="3697599836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Raspberry PI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64614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50" charset="-127"/>
                          <a:cs typeface="+mn-cs"/>
                        </a:rPr>
                        <a:t>PK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50" charset="-127"/>
                          <a:cs typeface="+mn-cs"/>
                        </a:rPr>
                        <a:t>VED_LINE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47392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50" charset="-127"/>
                          <a:cs typeface="+mn-cs"/>
                        </a:rPr>
                        <a:t>VED_BUSSTA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9860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50" charset="-127"/>
                          <a:cs typeface="+mn-cs"/>
                        </a:rPr>
                        <a:t>VED_NOW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0060093"/>
                  </a:ext>
                </a:extLst>
              </a:tr>
            </a:tbl>
          </a:graphicData>
        </a:graphic>
      </p:graphicFrame>
      <p:graphicFrame>
        <p:nvGraphicFramePr>
          <p:cNvPr id="22" name="표 8">
            <a:extLst>
              <a:ext uri="{FF2B5EF4-FFF2-40B4-BE49-F238E27FC236}">
                <a16:creationId xmlns:a16="http://schemas.microsoft.com/office/drawing/2014/main" id="{2876EF47-DE37-4FED-92D1-A9A45F2419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9134676"/>
              </p:ext>
            </p:extLst>
          </p:nvPr>
        </p:nvGraphicFramePr>
        <p:xfrm>
          <a:off x="3231180" y="3311173"/>
          <a:ext cx="2406317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0476">
                  <a:extLst>
                    <a:ext uri="{9D8B030D-6E8A-4147-A177-3AD203B41FA5}">
                      <a16:colId xmlns:a16="http://schemas.microsoft.com/office/drawing/2014/main" val="1627727061"/>
                    </a:ext>
                  </a:extLst>
                </a:gridCol>
                <a:gridCol w="1315841">
                  <a:extLst>
                    <a:ext uri="{9D8B030D-6E8A-4147-A177-3AD203B41FA5}">
                      <a16:colId xmlns:a16="http://schemas.microsoft.com/office/drawing/2014/main" val="3697599836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en-US" altLang="ko-KR" b="1" dirty="0"/>
                        <a:t>Server Role</a:t>
                      </a:r>
                      <a:endParaRPr lang="ko-KR" altLang="en-US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64614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50" charset="-127"/>
                          <a:cs typeface="+mn-cs"/>
                        </a:rPr>
                        <a:t>PK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50" charset="-127"/>
                          <a:cs typeface="+mn-cs"/>
                        </a:rPr>
                        <a:t>Role_Line</a:t>
                      </a:r>
                      <a:endParaRPr kumimoji="0" lang="ko-KR" alt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47392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50" charset="-127"/>
                          <a:cs typeface="+mn-cs"/>
                        </a:rPr>
                        <a:t>Role_Bus</a:t>
                      </a:r>
                      <a:endParaRPr kumimoji="0" lang="ko-KR" alt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9860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50" charset="-127"/>
                          <a:cs typeface="+mn-cs"/>
                        </a:rPr>
                        <a:t>Role_Now</a:t>
                      </a:r>
                      <a:r>
                        <a:rPr kumimoji="0" lang="en-US" altLang="ko-KR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endParaRPr kumimoji="0" lang="ko-KR" alt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0060093"/>
                  </a:ext>
                </a:extLst>
              </a:tr>
            </a:tbl>
          </a:graphicData>
        </a:graphic>
      </p:graphicFrame>
      <p:graphicFrame>
        <p:nvGraphicFramePr>
          <p:cNvPr id="25" name="표 8">
            <a:extLst>
              <a:ext uri="{FF2B5EF4-FFF2-40B4-BE49-F238E27FC236}">
                <a16:creationId xmlns:a16="http://schemas.microsoft.com/office/drawing/2014/main" id="{2CF2284C-4312-4AFD-9160-E4BABE435E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452219"/>
              </p:ext>
            </p:extLst>
          </p:nvPr>
        </p:nvGraphicFramePr>
        <p:xfrm>
          <a:off x="6038005" y="3743960"/>
          <a:ext cx="2756745" cy="2418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9280">
                  <a:extLst>
                    <a:ext uri="{9D8B030D-6E8A-4147-A177-3AD203B41FA5}">
                      <a16:colId xmlns:a16="http://schemas.microsoft.com/office/drawing/2014/main" val="1627727061"/>
                    </a:ext>
                  </a:extLst>
                </a:gridCol>
                <a:gridCol w="1507465">
                  <a:extLst>
                    <a:ext uri="{9D8B030D-6E8A-4147-A177-3AD203B41FA5}">
                      <a16:colId xmlns:a16="http://schemas.microsoft.com/office/drawing/2014/main" val="3697599836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en-US" altLang="ko-KR" b="1" dirty="0"/>
                        <a:t>User </a:t>
                      </a:r>
                      <a:r>
                        <a:rPr lang="en-US" altLang="ko-KR" b="1" dirty="0" err="1"/>
                        <a:t>InFo</a:t>
                      </a:r>
                      <a:endParaRPr lang="ko-KR" altLang="en-US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64614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50" charset="-127"/>
                          <a:cs typeface="+mn-cs"/>
                        </a:rPr>
                        <a:t>PK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50" charset="-127"/>
                          <a:cs typeface="+mn-cs"/>
                        </a:rPr>
                        <a:t>User_bus</a:t>
                      </a:r>
                      <a:endParaRPr kumimoji="0" lang="en-US" altLang="ko-KR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54739289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50" charset="-127"/>
                          <a:cs typeface="+mn-cs"/>
                        </a:rPr>
                        <a:t>User_busstop</a:t>
                      </a:r>
                      <a:endParaRPr kumimoji="0" lang="en-US" altLang="ko-KR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1986099"/>
                  </a:ext>
                </a:extLst>
              </a:tr>
              <a:tr h="1676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User_count</a:t>
                      </a:r>
                      <a:r>
                        <a:rPr kumimoji="0" lang="en-US" altLang="ko-KR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  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13265727"/>
                  </a:ext>
                </a:extLst>
              </a:tr>
              <a:tr h="1676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libri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RemainSeatCnt</a:t>
                      </a:r>
                      <a:r>
                        <a:rPr kumimoji="0" lang="en-US" altLang="ko-KR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kumimoji="0" lang="en-US" altLang="ko-KR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79820400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StationId</a:t>
                      </a:r>
                      <a:r>
                        <a:rPr kumimoji="0" lang="en-US" altLang="ko-KR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kumimoji="0" lang="en-US" altLang="ko-KR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20060093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StationSeq</a:t>
                      </a:r>
                      <a:endParaRPr kumimoji="0" lang="en-US" altLang="ko-KR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74919724"/>
                  </a:ext>
                </a:extLst>
              </a:tr>
            </a:tbl>
          </a:graphicData>
        </a:graphic>
      </p:graphicFrame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9BD5F0B3-5628-4B38-88E0-9FD3E7F1C293}"/>
              </a:ext>
            </a:extLst>
          </p:cNvPr>
          <p:cNvCxnSpPr>
            <a:cxnSpLocks/>
            <a:stCxn id="22" idx="3"/>
            <a:endCxn id="25" idx="1"/>
          </p:cNvCxnSpPr>
          <p:nvPr/>
        </p:nvCxnSpPr>
        <p:spPr>
          <a:xfrm>
            <a:off x="5637497" y="4052853"/>
            <a:ext cx="400508" cy="900147"/>
          </a:xfrm>
          <a:prstGeom prst="bentConnector3">
            <a:avLst>
              <a:gd name="adj1" fmla="val 50000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F6671855-7A0D-4720-BE21-E90280F799F6}"/>
              </a:ext>
            </a:extLst>
          </p:cNvPr>
          <p:cNvCxnSpPr>
            <a:cxnSpLocks/>
            <a:stCxn id="22" idx="1"/>
            <a:endCxn id="8" idx="3"/>
          </p:cNvCxnSpPr>
          <p:nvPr/>
        </p:nvCxnSpPr>
        <p:spPr>
          <a:xfrm rot="10800000">
            <a:off x="2830674" y="2569493"/>
            <a:ext cx="400506" cy="1483360"/>
          </a:xfrm>
          <a:prstGeom prst="bentConnector3">
            <a:avLst>
              <a:gd name="adj1" fmla="val 50000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DD8650A-B67B-4640-86A6-A0DF3D0AEC27}"/>
              </a:ext>
            </a:extLst>
          </p:cNvPr>
          <p:cNvCxnSpPr>
            <a:cxnSpLocks/>
          </p:cNvCxnSpPr>
          <p:nvPr/>
        </p:nvCxnSpPr>
        <p:spPr>
          <a:xfrm>
            <a:off x="6038005" y="3743960"/>
            <a:ext cx="275674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66027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연결선 17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4" name="제목 12"/>
          <p:cNvSpPr txBox="1">
            <a:spLocks/>
          </p:cNvSpPr>
          <p:nvPr/>
        </p:nvSpPr>
        <p:spPr>
          <a:xfrm>
            <a:off x="323528" y="692696"/>
            <a:ext cx="2880320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</a:rPr>
              <a:t>테이블 정의서 </a:t>
            </a:r>
            <a:r>
              <a:rPr lang="en-US" altLang="ko-KR" sz="1700" b="1">
                <a:solidFill>
                  <a:schemeClr val="bg1"/>
                </a:solidFill>
                <a:latin typeface="+mn-ea"/>
              </a:rPr>
              <a:t>- </a:t>
            </a:r>
            <a:r>
              <a:rPr lang="en-US" altLang="ko-KR" sz="1700" b="1">
                <a:solidFill>
                  <a:schemeClr val="bg1"/>
                </a:solidFill>
                <a:latin typeface="+mn-ea"/>
                <a:cs typeface="+mj-cs"/>
              </a:rPr>
              <a:t>ERD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7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" name="막힌 원호 29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408614D-4C10-48B4-B79E-854F8562514F}"/>
              </a:ext>
            </a:extLst>
          </p:cNvPr>
          <p:cNvSpPr/>
          <p:nvPr/>
        </p:nvSpPr>
        <p:spPr>
          <a:xfrm>
            <a:off x="222256" y="1473901"/>
            <a:ext cx="8681112" cy="515790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graphicFrame>
        <p:nvGraphicFramePr>
          <p:cNvPr id="3" name="표 4">
            <a:extLst>
              <a:ext uri="{FF2B5EF4-FFF2-40B4-BE49-F238E27FC236}">
                <a16:creationId xmlns:a16="http://schemas.microsoft.com/office/drawing/2014/main" id="{432EC4D8-F50A-4248-87F2-2B1186699C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3271992"/>
              </p:ext>
            </p:extLst>
          </p:nvPr>
        </p:nvGraphicFramePr>
        <p:xfrm>
          <a:off x="323528" y="1892843"/>
          <a:ext cx="8177004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2834">
                  <a:extLst>
                    <a:ext uri="{9D8B030D-6E8A-4147-A177-3AD203B41FA5}">
                      <a16:colId xmlns:a16="http://schemas.microsoft.com/office/drawing/2014/main" val="1182333059"/>
                    </a:ext>
                  </a:extLst>
                </a:gridCol>
                <a:gridCol w="1362834">
                  <a:extLst>
                    <a:ext uri="{9D8B030D-6E8A-4147-A177-3AD203B41FA5}">
                      <a16:colId xmlns:a16="http://schemas.microsoft.com/office/drawing/2014/main" val="3009759554"/>
                    </a:ext>
                  </a:extLst>
                </a:gridCol>
                <a:gridCol w="1362834">
                  <a:extLst>
                    <a:ext uri="{9D8B030D-6E8A-4147-A177-3AD203B41FA5}">
                      <a16:colId xmlns:a16="http://schemas.microsoft.com/office/drawing/2014/main" val="1416046834"/>
                    </a:ext>
                  </a:extLst>
                </a:gridCol>
                <a:gridCol w="1362834">
                  <a:extLst>
                    <a:ext uri="{9D8B030D-6E8A-4147-A177-3AD203B41FA5}">
                      <a16:colId xmlns:a16="http://schemas.microsoft.com/office/drawing/2014/main" val="2565216039"/>
                    </a:ext>
                  </a:extLst>
                </a:gridCol>
                <a:gridCol w="1015403">
                  <a:extLst>
                    <a:ext uri="{9D8B030D-6E8A-4147-A177-3AD203B41FA5}">
                      <a16:colId xmlns:a16="http://schemas.microsoft.com/office/drawing/2014/main" val="3337487901"/>
                    </a:ext>
                  </a:extLst>
                </a:gridCol>
                <a:gridCol w="1710265">
                  <a:extLst>
                    <a:ext uri="{9D8B030D-6E8A-4147-A177-3AD203B41FA5}">
                      <a16:colId xmlns:a16="http://schemas.microsoft.com/office/drawing/2014/main" val="138740289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latin typeface="+mj-ea"/>
                          <a:ea typeface="+mj-ea"/>
                        </a:rPr>
                        <a:t>항목명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latin typeface="+mj-ea"/>
                          <a:ea typeface="+mj-ea"/>
                        </a:rPr>
                        <a:t>TYPE</a:t>
                      </a:r>
                      <a:endParaRPr lang="ko-KR" altLang="en-US" sz="1400" b="1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latin typeface="+mj-ea"/>
                          <a:ea typeface="+mj-ea"/>
                        </a:rPr>
                        <a:t>필수</a:t>
                      </a:r>
                      <a:r>
                        <a:rPr lang="en-US" altLang="ko-KR" sz="1400" b="1" dirty="0">
                          <a:latin typeface="+mj-ea"/>
                          <a:ea typeface="+mj-ea"/>
                        </a:rPr>
                        <a:t>/</a:t>
                      </a:r>
                      <a:r>
                        <a:rPr lang="ko-KR" altLang="en-US" sz="1400" b="1" dirty="0">
                          <a:latin typeface="+mj-ea"/>
                          <a:ea typeface="+mj-ea"/>
                        </a:rPr>
                        <a:t>선택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latin typeface="+mj-ea"/>
                          <a:ea typeface="+mj-ea"/>
                        </a:rPr>
                        <a:t>값 목록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latin typeface="+mj-ea"/>
                          <a:ea typeface="+mj-ea"/>
                        </a:rPr>
                        <a:t>활성여부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latin typeface="+mj-ea"/>
                          <a:ea typeface="+mj-ea"/>
                        </a:rPr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36595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VED_LINE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latin typeface="+mj-ea"/>
                          <a:ea typeface="+mj-ea"/>
                        </a:rPr>
                        <a:t>INT</a:t>
                      </a:r>
                      <a:endParaRPr lang="ko-KR" altLang="en-US" sz="1400" b="1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latin typeface="+mj-ea"/>
                          <a:ea typeface="+mj-ea"/>
                        </a:rPr>
                        <a:t>필수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latin typeface="+mj-ea"/>
                          <a:ea typeface="+mj-ea"/>
                        </a:rPr>
                        <a:t>활성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latin typeface="+mj-ea"/>
                          <a:ea typeface="+mj-ea"/>
                        </a:rPr>
                        <a:t>대기인원수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9534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VED_BUSSTA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latin typeface="+mj-ea"/>
                          <a:ea typeface="+mj-ea"/>
                        </a:rPr>
                        <a:t>CHAR</a:t>
                      </a:r>
                      <a:endParaRPr lang="ko-KR" altLang="en-US" sz="1400" b="1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필수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latin typeface="+mj-ea"/>
                          <a:ea typeface="+mj-ea"/>
                        </a:rPr>
                        <a:t>활성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latin typeface="+mj-ea"/>
                          <a:ea typeface="+mj-ea"/>
                        </a:rPr>
                        <a:t>파악한 버스정류장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53432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VED_NOW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latin typeface="+mj-ea"/>
                          <a:ea typeface="+mj-ea"/>
                        </a:rPr>
                        <a:t>DATE</a:t>
                      </a:r>
                      <a:endParaRPr lang="ko-KR" altLang="en-US" sz="1400" b="1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필수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latin typeface="+mj-ea"/>
                          <a:ea typeface="+mj-ea"/>
                        </a:rPr>
                        <a:t>활성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latin typeface="+mj-ea"/>
                          <a:ea typeface="+mj-ea"/>
                        </a:rPr>
                        <a:t>측정된 시간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0054576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3686F9A4-5647-494B-B756-B4B875DE256C}"/>
              </a:ext>
            </a:extLst>
          </p:cNvPr>
          <p:cNvSpPr txBox="1"/>
          <p:nvPr/>
        </p:nvSpPr>
        <p:spPr>
          <a:xfrm>
            <a:off x="323528" y="1514742"/>
            <a:ext cx="1299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+mj-ea"/>
                <a:ea typeface="+mj-ea"/>
              </a:rPr>
              <a:t>Raspberry</a:t>
            </a:r>
            <a:endParaRPr lang="ko-KR" altLang="en-US" b="1" dirty="0">
              <a:latin typeface="+mj-ea"/>
              <a:ea typeface="+mj-ea"/>
            </a:endParaRPr>
          </a:p>
        </p:txBody>
      </p:sp>
      <p:graphicFrame>
        <p:nvGraphicFramePr>
          <p:cNvPr id="16" name="표 4">
            <a:extLst>
              <a:ext uri="{FF2B5EF4-FFF2-40B4-BE49-F238E27FC236}">
                <a16:creationId xmlns:a16="http://schemas.microsoft.com/office/drawing/2014/main" id="{59E5F89E-D10B-4BCD-B886-DD83FDF0A8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7490978"/>
              </p:ext>
            </p:extLst>
          </p:nvPr>
        </p:nvGraphicFramePr>
        <p:xfrm>
          <a:off x="323528" y="4568759"/>
          <a:ext cx="8177004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2834">
                  <a:extLst>
                    <a:ext uri="{9D8B030D-6E8A-4147-A177-3AD203B41FA5}">
                      <a16:colId xmlns:a16="http://schemas.microsoft.com/office/drawing/2014/main" val="1182333059"/>
                    </a:ext>
                  </a:extLst>
                </a:gridCol>
                <a:gridCol w="1362834">
                  <a:extLst>
                    <a:ext uri="{9D8B030D-6E8A-4147-A177-3AD203B41FA5}">
                      <a16:colId xmlns:a16="http://schemas.microsoft.com/office/drawing/2014/main" val="3009759554"/>
                    </a:ext>
                  </a:extLst>
                </a:gridCol>
                <a:gridCol w="1362834">
                  <a:extLst>
                    <a:ext uri="{9D8B030D-6E8A-4147-A177-3AD203B41FA5}">
                      <a16:colId xmlns:a16="http://schemas.microsoft.com/office/drawing/2014/main" val="1416046834"/>
                    </a:ext>
                  </a:extLst>
                </a:gridCol>
                <a:gridCol w="1362834">
                  <a:extLst>
                    <a:ext uri="{9D8B030D-6E8A-4147-A177-3AD203B41FA5}">
                      <a16:colId xmlns:a16="http://schemas.microsoft.com/office/drawing/2014/main" val="2565216039"/>
                    </a:ext>
                  </a:extLst>
                </a:gridCol>
                <a:gridCol w="1023869">
                  <a:extLst>
                    <a:ext uri="{9D8B030D-6E8A-4147-A177-3AD203B41FA5}">
                      <a16:colId xmlns:a16="http://schemas.microsoft.com/office/drawing/2014/main" val="3337487901"/>
                    </a:ext>
                  </a:extLst>
                </a:gridCol>
                <a:gridCol w="1701799">
                  <a:extLst>
                    <a:ext uri="{9D8B030D-6E8A-4147-A177-3AD203B41FA5}">
                      <a16:colId xmlns:a16="http://schemas.microsoft.com/office/drawing/2014/main" val="138740289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latin typeface="+mj-ea"/>
                          <a:ea typeface="+mj-ea"/>
                        </a:rPr>
                        <a:t>항목명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latin typeface="+mj-ea"/>
                          <a:ea typeface="+mj-ea"/>
                        </a:rPr>
                        <a:t>TYPE</a:t>
                      </a:r>
                      <a:endParaRPr lang="ko-KR" altLang="en-US" sz="1400" b="1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latin typeface="+mj-ea"/>
                          <a:ea typeface="+mj-ea"/>
                        </a:rPr>
                        <a:t>필수</a:t>
                      </a:r>
                      <a:r>
                        <a:rPr lang="en-US" altLang="ko-KR" sz="1400" b="1" dirty="0">
                          <a:latin typeface="+mj-ea"/>
                          <a:ea typeface="+mj-ea"/>
                        </a:rPr>
                        <a:t>/</a:t>
                      </a:r>
                      <a:r>
                        <a:rPr lang="ko-KR" altLang="en-US" sz="1400" b="1" dirty="0">
                          <a:latin typeface="+mj-ea"/>
                          <a:ea typeface="+mj-ea"/>
                        </a:rPr>
                        <a:t>선택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latin typeface="+mj-ea"/>
                          <a:ea typeface="+mj-ea"/>
                        </a:rPr>
                        <a:t>값 목록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latin typeface="+mj-ea"/>
                          <a:ea typeface="+mj-ea"/>
                        </a:rPr>
                        <a:t>활성여부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latin typeface="+mj-ea"/>
                          <a:ea typeface="+mj-ea"/>
                        </a:rPr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36595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Role_Line</a:t>
                      </a:r>
                      <a:endParaRPr kumimoji="0" lang="ko-KR" altLang="en-US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latin typeface="+mj-ea"/>
                          <a:ea typeface="+mj-ea"/>
                        </a:rPr>
                        <a:t>INT</a:t>
                      </a:r>
                      <a:endParaRPr lang="ko-KR" altLang="en-US" sz="1400" b="1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latin typeface="+mj-ea"/>
                          <a:ea typeface="+mj-ea"/>
                        </a:rPr>
                        <a:t>필수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latin typeface="+mj-ea"/>
                          <a:ea typeface="+mj-ea"/>
                        </a:rPr>
                        <a:t>활성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latin typeface="+mj-ea"/>
                          <a:ea typeface="+mj-ea"/>
                        </a:rPr>
                        <a:t>대기인원수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9534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Role_Bus</a:t>
                      </a:r>
                      <a:endParaRPr kumimoji="0" lang="ko-KR" altLang="en-US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latin typeface="+mj-ea"/>
                          <a:ea typeface="+mj-ea"/>
                        </a:rPr>
                        <a:t>CHAR</a:t>
                      </a:r>
                      <a:endParaRPr lang="ko-KR" altLang="en-US" sz="1400" b="1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kern="120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필수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latin typeface="+mj-ea"/>
                          <a:ea typeface="+mj-ea"/>
                        </a:rPr>
                        <a:t>활성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latin typeface="+mj-ea"/>
                          <a:ea typeface="+mj-ea"/>
                        </a:rPr>
                        <a:t>파악한 버스정류장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53432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Role_Now</a:t>
                      </a:r>
                      <a:r>
                        <a:rPr kumimoji="0" lang="en-US" altLang="ko-K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 </a:t>
                      </a:r>
                      <a:endParaRPr kumimoji="0" lang="ko-KR" altLang="en-US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latin typeface="+mj-ea"/>
                          <a:ea typeface="+mj-ea"/>
                        </a:rPr>
                        <a:t>DATE</a:t>
                      </a:r>
                      <a:endParaRPr lang="ko-KR" altLang="en-US" sz="1400" b="1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kern="120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필수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latin typeface="+mj-ea"/>
                          <a:ea typeface="+mj-ea"/>
                        </a:rPr>
                        <a:t>비활성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latin typeface="+mj-ea"/>
                          <a:ea typeface="+mj-ea"/>
                        </a:rPr>
                        <a:t>측정된 시간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0054576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1674B6E2-0AE0-4FD2-8BE3-903753C35EF7}"/>
              </a:ext>
            </a:extLst>
          </p:cNvPr>
          <p:cNvSpPr txBox="1"/>
          <p:nvPr/>
        </p:nvSpPr>
        <p:spPr>
          <a:xfrm>
            <a:off x="323528" y="4190658"/>
            <a:ext cx="1440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+mj-ea"/>
                <a:ea typeface="+mj-ea"/>
              </a:rPr>
              <a:t>Server Role</a:t>
            </a:r>
            <a:endParaRPr lang="ko-KR" altLang="en-US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9974370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연결선 17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4" name="제목 12"/>
          <p:cNvSpPr txBox="1">
            <a:spLocks/>
          </p:cNvSpPr>
          <p:nvPr/>
        </p:nvSpPr>
        <p:spPr>
          <a:xfrm>
            <a:off x="323528" y="692696"/>
            <a:ext cx="2880320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</a:rPr>
              <a:t>테이블 정의서 </a:t>
            </a:r>
            <a:r>
              <a:rPr lang="en-US" altLang="ko-KR" sz="1700" b="1">
                <a:solidFill>
                  <a:schemeClr val="bg1"/>
                </a:solidFill>
                <a:latin typeface="+mn-ea"/>
              </a:rPr>
              <a:t>- </a:t>
            </a:r>
            <a:r>
              <a:rPr lang="en-US" altLang="ko-KR" sz="1700" b="1">
                <a:solidFill>
                  <a:schemeClr val="bg1"/>
                </a:solidFill>
                <a:latin typeface="+mn-ea"/>
                <a:cs typeface="+mj-cs"/>
              </a:rPr>
              <a:t>ERD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7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" name="막힌 원호 29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408614D-4C10-48B4-B79E-854F8562514F}"/>
              </a:ext>
            </a:extLst>
          </p:cNvPr>
          <p:cNvSpPr/>
          <p:nvPr/>
        </p:nvSpPr>
        <p:spPr>
          <a:xfrm>
            <a:off x="222256" y="1473901"/>
            <a:ext cx="8681112" cy="515790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graphicFrame>
        <p:nvGraphicFramePr>
          <p:cNvPr id="3" name="표 4">
            <a:extLst>
              <a:ext uri="{FF2B5EF4-FFF2-40B4-BE49-F238E27FC236}">
                <a16:creationId xmlns:a16="http://schemas.microsoft.com/office/drawing/2014/main" id="{432EC4D8-F50A-4248-87F2-2B1186699C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770558"/>
              </p:ext>
            </p:extLst>
          </p:nvPr>
        </p:nvGraphicFramePr>
        <p:xfrm>
          <a:off x="323528" y="2368648"/>
          <a:ext cx="8490270" cy="2453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9939">
                  <a:extLst>
                    <a:ext uri="{9D8B030D-6E8A-4147-A177-3AD203B41FA5}">
                      <a16:colId xmlns:a16="http://schemas.microsoft.com/office/drawing/2014/main" val="1182333059"/>
                    </a:ext>
                  </a:extLst>
                </a:gridCol>
                <a:gridCol w="1240151">
                  <a:extLst>
                    <a:ext uri="{9D8B030D-6E8A-4147-A177-3AD203B41FA5}">
                      <a16:colId xmlns:a16="http://schemas.microsoft.com/office/drawing/2014/main" val="3009759554"/>
                    </a:ext>
                  </a:extLst>
                </a:gridCol>
                <a:gridCol w="1415045">
                  <a:extLst>
                    <a:ext uri="{9D8B030D-6E8A-4147-A177-3AD203B41FA5}">
                      <a16:colId xmlns:a16="http://schemas.microsoft.com/office/drawing/2014/main" val="1416046834"/>
                    </a:ext>
                  </a:extLst>
                </a:gridCol>
                <a:gridCol w="1415045">
                  <a:extLst>
                    <a:ext uri="{9D8B030D-6E8A-4147-A177-3AD203B41FA5}">
                      <a16:colId xmlns:a16="http://schemas.microsoft.com/office/drawing/2014/main" val="2565216039"/>
                    </a:ext>
                  </a:extLst>
                </a:gridCol>
                <a:gridCol w="1060559">
                  <a:extLst>
                    <a:ext uri="{9D8B030D-6E8A-4147-A177-3AD203B41FA5}">
                      <a16:colId xmlns:a16="http://schemas.microsoft.com/office/drawing/2014/main" val="3337487901"/>
                    </a:ext>
                  </a:extLst>
                </a:gridCol>
                <a:gridCol w="1769531">
                  <a:extLst>
                    <a:ext uri="{9D8B030D-6E8A-4147-A177-3AD203B41FA5}">
                      <a16:colId xmlns:a16="http://schemas.microsoft.com/office/drawing/2014/main" val="138740289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latin typeface="+mj-ea"/>
                          <a:ea typeface="+mj-ea"/>
                        </a:rPr>
                        <a:t>항목명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latin typeface="+mj-ea"/>
                          <a:ea typeface="+mj-ea"/>
                        </a:rPr>
                        <a:t>TYPE</a:t>
                      </a:r>
                      <a:endParaRPr lang="ko-KR" altLang="en-US" sz="1400" b="1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latin typeface="+mj-ea"/>
                          <a:ea typeface="+mj-ea"/>
                        </a:rPr>
                        <a:t>필수</a:t>
                      </a:r>
                      <a:r>
                        <a:rPr lang="en-US" altLang="ko-KR" sz="1400" b="1" dirty="0">
                          <a:latin typeface="+mj-ea"/>
                          <a:ea typeface="+mj-ea"/>
                        </a:rPr>
                        <a:t>/</a:t>
                      </a:r>
                      <a:r>
                        <a:rPr lang="ko-KR" altLang="en-US" sz="1400" b="1" dirty="0">
                          <a:latin typeface="+mj-ea"/>
                          <a:ea typeface="+mj-ea"/>
                        </a:rPr>
                        <a:t>선택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latin typeface="+mj-ea"/>
                          <a:ea typeface="+mj-ea"/>
                        </a:rPr>
                        <a:t>값 목록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latin typeface="+mj-ea"/>
                          <a:ea typeface="+mj-ea"/>
                        </a:rPr>
                        <a:t>활성여부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latin typeface="+mj-ea"/>
                          <a:ea typeface="+mj-ea"/>
                        </a:rPr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36595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50" charset="-127"/>
                          <a:cs typeface="+mn-cs"/>
                        </a:rPr>
                        <a:t>User_bus</a:t>
                      </a:r>
                      <a:endParaRPr kumimoji="0" lang="en-US" altLang="ko-KR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latin typeface="+mj-ea"/>
                          <a:ea typeface="+mj-ea"/>
                        </a:rPr>
                        <a:t>INT</a:t>
                      </a:r>
                      <a:endParaRPr lang="ko-KR" altLang="en-US" sz="1400" b="1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latin typeface="+mj-ea"/>
                          <a:ea typeface="+mj-ea"/>
                        </a:rPr>
                        <a:t>필수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latin typeface="+mj-ea"/>
                          <a:ea typeface="+mj-ea"/>
                        </a:rPr>
                        <a:t>활성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latin typeface="+mj-ea"/>
                          <a:ea typeface="+mj-ea"/>
                        </a:rPr>
                        <a:t>대기인원수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9534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50" charset="-127"/>
                          <a:cs typeface="+mn-cs"/>
                        </a:rPr>
                        <a:t>User_busstop</a:t>
                      </a:r>
                      <a:endParaRPr kumimoji="0" lang="en-US" altLang="ko-KR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latin typeface="+mj-ea"/>
                          <a:ea typeface="+mj-ea"/>
                        </a:rPr>
                        <a:t>CHAR</a:t>
                      </a:r>
                      <a:endParaRPr lang="ko-KR" altLang="en-US" sz="1400" b="1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필수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latin typeface="+mj-ea"/>
                          <a:ea typeface="+mj-ea"/>
                        </a:rPr>
                        <a:t>활성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latin typeface="+mj-ea"/>
                          <a:ea typeface="+mj-ea"/>
                        </a:rPr>
                        <a:t>파악한 버스정류장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53432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User_count</a:t>
                      </a:r>
                      <a:r>
                        <a:rPr kumimoji="0" lang="en-US" altLang="ko-KR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 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latin typeface="+mj-ea"/>
                          <a:ea typeface="+mj-ea"/>
                        </a:rPr>
                        <a:t>DATE</a:t>
                      </a:r>
                      <a:endParaRPr lang="ko-KR" altLang="en-US" sz="1400" b="1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필수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latin typeface="+mj-ea"/>
                          <a:ea typeface="+mj-ea"/>
                        </a:rPr>
                        <a:t>활성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latin typeface="+mj-ea"/>
                          <a:ea typeface="+mj-ea"/>
                        </a:rPr>
                        <a:t>측정된 시간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0054576"/>
                  </a:ext>
                </a:extLst>
              </a:tr>
              <a:tr h="21209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RemainSeatCnt</a:t>
                      </a:r>
                      <a:r>
                        <a:rPr kumimoji="0" lang="en-US" altLang="ko-KR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kumimoji="0" lang="en-US" altLang="ko-KR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latin typeface="+mj-ea"/>
                          <a:ea typeface="+mj-ea"/>
                        </a:rPr>
                        <a:t>INT</a:t>
                      </a:r>
                      <a:endParaRPr lang="ko-KR" altLang="en-US" sz="1400" b="1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필수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latin typeface="+mj-ea"/>
                          <a:ea typeface="+mj-ea"/>
                        </a:rPr>
                        <a:t>활성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latin typeface="+mj-ea"/>
                          <a:ea typeface="+mj-ea"/>
                        </a:rPr>
                        <a:t>각 버스의 잔여좌석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2618964"/>
                  </a:ext>
                </a:extLst>
              </a:tr>
              <a:tr h="11938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StationId</a:t>
                      </a:r>
                      <a:r>
                        <a:rPr kumimoji="0" lang="en-US" altLang="ko-KR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kumimoji="0" lang="en-US" altLang="ko-KR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latin typeface="+mj-ea"/>
                          <a:ea typeface="+mj-ea"/>
                        </a:rPr>
                        <a:t>INT</a:t>
                      </a:r>
                      <a:endParaRPr lang="ko-KR" altLang="en-US" sz="1400" b="1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필수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latin typeface="+mj-ea"/>
                          <a:ea typeface="+mj-ea"/>
                        </a:rPr>
                        <a:t>활성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latin typeface="+mj-ea"/>
                          <a:ea typeface="+mj-ea"/>
                        </a:rPr>
                        <a:t>정류장 아이디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8458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StationSeq</a:t>
                      </a:r>
                      <a:endParaRPr kumimoji="0" lang="en-US" altLang="ko-KR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latin typeface="+mj-ea"/>
                          <a:ea typeface="+mj-ea"/>
                        </a:rPr>
                        <a:t>INT</a:t>
                      </a:r>
                      <a:endParaRPr lang="ko-KR" altLang="en-US" sz="1400" b="1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필수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latin typeface="+mj-ea"/>
                          <a:ea typeface="+mj-ea"/>
                        </a:rPr>
                        <a:t>비활성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latin typeface="+mj-ea"/>
                          <a:ea typeface="+mj-ea"/>
                        </a:rPr>
                        <a:t>정류장 순서 번호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2826493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3686F9A4-5647-494B-B756-B4B875DE256C}"/>
              </a:ext>
            </a:extLst>
          </p:cNvPr>
          <p:cNvSpPr txBox="1"/>
          <p:nvPr/>
        </p:nvSpPr>
        <p:spPr>
          <a:xfrm>
            <a:off x="222256" y="1986556"/>
            <a:ext cx="1087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User </a:t>
            </a:r>
            <a:r>
              <a:rPr lang="en-US" altLang="ko-KR" b="1" dirty="0" err="1"/>
              <a:t>InFo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9920474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>
            <a:extLst>
              <a:ext uri="{FF2B5EF4-FFF2-40B4-BE49-F238E27FC236}">
                <a16:creationId xmlns:a16="http://schemas.microsoft.com/office/drawing/2014/main" id="{DAB3DC14-37DC-42D7-91B5-213AED6C214C}"/>
              </a:ext>
            </a:extLst>
          </p:cNvPr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73437C0B-6788-4A14-AA92-1C8740DB47AE}"/>
              </a:ext>
            </a:extLst>
          </p:cNvPr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C8D70542-86F0-4987-829F-BD17418C2675}"/>
              </a:ext>
            </a:extLst>
          </p:cNvPr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3" name="제목 12">
            <a:extLst>
              <a:ext uri="{FF2B5EF4-FFF2-40B4-BE49-F238E27FC236}">
                <a16:creationId xmlns:a16="http://schemas.microsoft.com/office/drawing/2014/main" id="{7B7F16A0-DE67-46D7-AB49-9B59BEB770AD}"/>
              </a:ext>
            </a:extLst>
          </p:cNvPr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핵심소스코드</a:t>
            </a: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(Open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lang="en-US" altLang="ko-KR" sz="1700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CV</a:t>
            </a: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)(1)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4" name="Picture 6">
            <a:extLst>
              <a:ext uri="{FF2B5EF4-FFF2-40B4-BE49-F238E27FC236}">
                <a16:creationId xmlns:a16="http://schemas.microsoft.com/office/drawing/2014/main" id="{5A780C21-34A1-405C-B744-B5687E7D5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" name="Picture 2">
            <a:extLst>
              <a:ext uri="{FF2B5EF4-FFF2-40B4-BE49-F238E27FC236}">
                <a16:creationId xmlns:a16="http://schemas.microsoft.com/office/drawing/2014/main" id="{D0986A7D-8ACF-428C-8E71-3BB2434DC3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A06223C1-BECF-45EA-A3A3-7986FEBF3268}"/>
              </a:ext>
            </a:extLst>
          </p:cNvPr>
          <p:cNvSpPr/>
          <p:nvPr/>
        </p:nvSpPr>
        <p:spPr>
          <a:xfrm>
            <a:off x="174068" y="1169369"/>
            <a:ext cx="8795864" cy="56938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/>
              <a:t>from __future__ import </a:t>
            </a:r>
            <a:r>
              <a:rPr lang="en-US" altLang="ko-KR" sz="1400" dirty="0" err="1"/>
              <a:t>print_function</a:t>
            </a:r>
            <a:endParaRPr lang="en-US" altLang="ko-KR" sz="1400" dirty="0"/>
          </a:p>
          <a:p>
            <a:r>
              <a:rPr lang="en-US" altLang="ko-KR" sz="1400" dirty="0"/>
              <a:t>import </a:t>
            </a:r>
            <a:r>
              <a:rPr lang="en-US" altLang="ko-KR" sz="1400" dirty="0" err="1"/>
              <a:t>numpy</a:t>
            </a:r>
            <a:r>
              <a:rPr lang="en-US" altLang="ko-KR" sz="1400" dirty="0"/>
              <a:t> as np</a:t>
            </a:r>
          </a:p>
          <a:p>
            <a:r>
              <a:rPr lang="en-US" altLang="ko-KR" sz="1400" dirty="0"/>
              <a:t>import cv2 as cv</a:t>
            </a:r>
          </a:p>
          <a:p>
            <a:r>
              <a:rPr lang="en-US" altLang="ko-KR" sz="1400" dirty="0"/>
              <a:t>import datetime</a:t>
            </a:r>
          </a:p>
          <a:p>
            <a:endParaRPr lang="en-US" altLang="ko-KR" sz="1400" dirty="0"/>
          </a:p>
          <a:p>
            <a:r>
              <a:rPr lang="en-US" altLang="ko-KR" sz="1400" b="1" dirty="0">
                <a:latin typeface="+mj-ea"/>
                <a:ea typeface="+mj-ea"/>
              </a:rPr>
              <a:t> </a:t>
            </a:r>
            <a:r>
              <a:rPr lang="ko-KR" altLang="en-US" sz="1400" b="1" dirty="0">
                <a:latin typeface="+mj-ea"/>
                <a:ea typeface="+mj-ea"/>
              </a:rPr>
              <a:t>먼저 영상처리에서 사용할 라이브러리를 가져온다</a:t>
            </a:r>
            <a:r>
              <a:rPr lang="en-US" altLang="ko-KR" sz="1400" b="1" dirty="0">
                <a:latin typeface="+mj-ea"/>
                <a:ea typeface="+mj-ea"/>
              </a:rPr>
              <a:t>.</a:t>
            </a:r>
          </a:p>
          <a:p>
            <a:r>
              <a:rPr lang="en-US" altLang="ko-KR" sz="1400" b="1" dirty="0">
                <a:latin typeface="+mj-ea"/>
                <a:ea typeface="+mj-ea"/>
              </a:rPr>
              <a:t>Cv2</a:t>
            </a:r>
            <a:r>
              <a:rPr lang="ko-KR" altLang="en-US" sz="1400" b="1" dirty="0">
                <a:latin typeface="+mj-ea"/>
                <a:ea typeface="+mj-ea"/>
              </a:rPr>
              <a:t>를 이용하여</a:t>
            </a:r>
            <a:r>
              <a:rPr lang="en-US" altLang="ko-KR" sz="1400" b="1" dirty="0">
                <a:latin typeface="+mj-ea"/>
                <a:ea typeface="+mj-ea"/>
              </a:rPr>
              <a:t>, </a:t>
            </a:r>
            <a:r>
              <a:rPr lang="ko-KR" altLang="en-US" sz="1400" b="1" dirty="0">
                <a:latin typeface="+mj-ea"/>
                <a:ea typeface="+mj-ea"/>
              </a:rPr>
              <a:t>영상처리를 진행한다</a:t>
            </a:r>
            <a:r>
              <a:rPr lang="en-US" altLang="ko-KR" sz="1400" b="1" dirty="0">
                <a:latin typeface="+mj-ea"/>
                <a:ea typeface="+mj-ea"/>
              </a:rPr>
              <a:t>.</a:t>
            </a:r>
          </a:p>
          <a:p>
            <a:r>
              <a:rPr lang="en-US" altLang="ko-KR" sz="1400" b="1" dirty="0" err="1">
                <a:latin typeface="+mj-ea"/>
                <a:ea typeface="+mj-ea"/>
              </a:rPr>
              <a:t>Numpy</a:t>
            </a:r>
            <a:r>
              <a:rPr lang="ko-KR" altLang="en-US" sz="1400" b="1" dirty="0">
                <a:latin typeface="+mj-ea"/>
                <a:ea typeface="+mj-ea"/>
              </a:rPr>
              <a:t>의 경우</a:t>
            </a:r>
            <a:r>
              <a:rPr lang="en-US" altLang="ko-KR" sz="1400" b="1" dirty="0">
                <a:latin typeface="+mj-ea"/>
                <a:ea typeface="+mj-ea"/>
              </a:rPr>
              <a:t>, </a:t>
            </a:r>
            <a:r>
              <a:rPr lang="ko-KR" altLang="en-US" sz="1400" b="1" dirty="0">
                <a:latin typeface="+mj-ea"/>
                <a:ea typeface="+mj-ea"/>
              </a:rPr>
              <a:t>영상의 지칭을 </a:t>
            </a:r>
            <a:r>
              <a:rPr lang="ko-KR" altLang="en-US" sz="1400" b="1" dirty="0" err="1">
                <a:latin typeface="+mj-ea"/>
                <a:ea typeface="+mj-ea"/>
              </a:rPr>
              <a:t>행열을</a:t>
            </a:r>
            <a:r>
              <a:rPr lang="ko-KR" altLang="en-US" sz="1400" b="1" dirty="0">
                <a:latin typeface="+mj-ea"/>
                <a:ea typeface="+mj-ea"/>
              </a:rPr>
              <a:t> 이용하여</a:t>
            </a:r>
            <a:r>
              <a:rPr lang="en-US" altLang="ko-KR" sz="1400" b="1" dirty="0">
                <a:latin typeface="+mj-ea"/>
                <a:ea typeface="+mj-ea"/>
              </a:rPr>
              <a:t>, </a:t>
            </a:r>
            <a:r>
              <a:rPr lang="ko-KR" altLang="en-US" sz="1400" b="1" dirty="0">
                <a:latin typeface="+mj-ea"/>
                <a:ea typeface="+mj-ea"/>
              </a:rPr>
              <a:t>나타냄으로 이를 이용한다</a:t>
            </a:r>
            <a:r>
              <a:rPr lang="en-US" altLang="ko-KR" sz="1400" b="1" dirty="0">
                <a:latin typeface="+mj-ea"/>
                <a:ea typeface="+mj-ea"/>
              </a:rPr>
              <a:t>.</a:t>
            </a:r>
          </a:p>
          <a:p>
            <a:r>
              <a:rPr lang="ko-KR" altLang="en-US" sz="1400" b="1" dirty="0">
                <a:latin typeface="+mj-ea"/>
                <a:ea typeface="+mj-ea"/>
              </a:rPr>
              <a:t>마지막으로</a:t>
            </a:r>
            <a:r>
              <a:rPr lang="en-US" altLang="ko-KR" sz="1400" b="1" dirty="0">
                <a:latin typeface="+mj-ea"/>
                <a:ea typeface="+mj-ea"/>
              </a:rPr>
              <a:t>, datetime</a:t>
            </a:r>
            <a:r>
              <a:rPr lang="ko-KR" altLang="en-US" sz="1400" b="1" dirty="0">
                <a:latin typeface="+mj-ea"/>
                <a:ea typeface="+mj-ea"/>
              </a:rPr>
              <a:t>의 경우</a:t>
            </a:r>
            <a:r>
              <a:rPr lang="en-US" altLang="ko-KR" sz="1400" b="1" dirty="0">
                <a:latin typeface="+mj-ea"/>
                <a:ea typeface="+mj-ea"/>
              </a:rPr>
              <a:t>, </a:t>
            </a:r>
            <a:r>
              <a:rPr lang="ko-KR" altLang="en-US" sz="1400" b="1" dirty="0">
                <a:latin typeface="+mj-ea"/>
                <a:ea typeface="+mj-ea"/>
              </a:rPr>
              <a:t>영상처리를 통해 보내게 될 자료가</a:t>
            </a:r>
            <a:r>
              <a:rPr lang="en-US" altLang="ko-KR" sz="1400" b="1" dirty="0">
                <a:latin typeface="+mj-ea"/>
                <a:ea typeface="+mj-ea"/>
              </a:rPr>
              <a:t>, </a:t>
            </a:r>
            <a:r>
              <a:rPr lang="ko-KR" altLang="en-US" sz="1400" b="1" dirty="0">
                <a:latin typeface="+mj-ea"/>
                <a:ea typeface="+mj-ea"/>
              </a:rPr>
              <a:t>실시간의 대기인원임과 함께</a:t>
            </a:r>
            <a:r>
              <a:rPr lang="en-US" altLang="ko-KR" sz="1400" b="1" dirty="0">
                <a:latin typeface="+mj-ea"/>
                <a:ea typeface="+mj-ea"/>
              </a:rPr>
              <a:t>,</a:t>
            </a:r>
          </a:p>
          <a:p>
            <a:r>
              <a:rPr lang="ko-KR" altLang="en-US" sz="1400" b="1" dirty="0">
                <a:latin typeface="+mj-ea"/>
                <a:ea typeface="+mj-ea"/>
              </a:rPr>
              <a:t>측정한 </a:t>
            </a:r>
            <a:r>
              <a:rPr lang="ko-KR" altLang="en-US" sz="1400" b="1" dirty="0" err="1">
                <a:latin typeface="+mj-ea"/>
                <a:ea typeface="+mj-ea"/>
              </a:rPr>
              <a:t>시각까지를</a:t>
            </a:r>
            <a:r>
              <a:rPr lang="ko-KR" altLang="en-US" sz="1400" b="1" dirty="0">
                <a:latin typeface="+mj-ea"/>
                <a:ea typeface="+mj-ea"/>
              </a:rPr>
              <a:t> 함께 보낼 것이기에 이와 맞는 시간을 나타낸다</a:t>
            </a:r>
            <a:r>
              <a:rPr lang="en-US" altLang="ko-KR" sz="1400" b="1" dirty="0">
                <a:latin typeface="+mj-ea"/>
                <a:ea typeface="+mj-ea"/>
              </a:rPr>
              <a:t>.</a:t>
            </a:r>
          </a:p>
          <a:p>
            <a:endParaRPr lang="en-US" altLang="ko-KR" sz="1400" b="1" dirty="0">
              <a:latin typeface="+mj-ea"/>
              <a:ea typeface="+mj-ea"/>
            </a:endParaRPr>
          </a:p>
          <a:p>
            <a:r>
              <a:rPr lang="en-US" altLang="ko-KR" sz="1400" dirty="0"/>
              <a:t>def </a:t>
            </a:r>
            <a:r>
              <a:rPr lang="en-US" altLang="ko-KR" sz="1400" dirty="0" err="1"/>
              <a:t>draw_detections</a:t>
            </a:r>
            <a:r>
              <a:rPr lang="en-US" altLang="ko-KR" sz="1400" dirty="0"/>
              <a:t>(</a:t>
            </a:r>
            <a:r>
              <a:rPr lang="en-US" altLang="ko-KR" sz="1400" dirty="0" err="1"/>
              <a:t>img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rects</a:t>
            </a:r>
            <a:r>
              <a:rPr lang="en-US" altLang="ko-KR" sz="1400" dirty="0"/>
              <a:t>, thickness = 1):</a:t>
            </a:r>
          </a:p>
          <a:p>
            <a:r>
              <a:rPr lang="en-US" altLang="ko-KR" sz="1400" dirty="0"/>
              <a:t>    </a:t>
            </a:r>
            <a:r>
              <a:rPr lang="en-US" altLang="ko-KR" sz="1400" dirty="0" err="1"/>
              <a:t>readc</a:t>
            </a:r>
            <a:r>
              <a:rPr lang="en-US" altLang="ko-KR" sz="1400" dirty="0"/>
              <a:t> = []</a:t>
            </a:r>
          </a:p>
          <a:p>
            <a:r>
              <a:rPr lang="en-US" altLang="ko-KR" sz="1400" dirty="0"/>
              <a:t>    readc2 = []</a:t>
            </a:r>
          </a:p>
          <a:p>
            <a:endParaRPr lang="en-US" altLang="ko-KR" sz="1400" dirty="0"/>
          </a:p>
          <a:p>
            <a:r>
              <a:rPr lang="en-US" altLang="ko-KR" sz="1400" dirty="0"/>
              <a:t>    for x, y, w, h in </a:t>
            </a:r>
            <a:r>
              <a:rPr lang="en-US" altLang="ko-KR" sz="1400" dirty="0" err="1"/>
              <a:t>rects</a:t>
            </a:r>
            <a:r>
              <a:rPr lang="en-US" altLang="ko-KR" sz="1400" dirty="0"/>
              <a:t>:</a:t>
            </a:r>
          </a:p>
          <a:p>
            <a:r>
              <a:rPr lang="en-US" altLang="ko-KR" sz="1400" dirty="0"/>
              <a:t> </a:t>
            </a:r>
            <a:r>
              <a:rPr lang="ko-KR" altLang="en-US" sz="1400" b="1" dirty="0">
                <a:latin typeface="+mj-ea"/>
                <a:ea typeface="+mj-ea"/>
              </a:rPr>
              <a:t>먼저 앞서 말한 </a:t>
            </a:r>
            <a:r>
              <a:rPr lang="en-US" altLang="ko-KR" sz="1400" b="1" dirty="0">
                <a:latin typeface="+mj-ea"/>
                <a:ea typeface="+mj-ea"/>
              </a:rPr>
              <a:t>open cv </a:t>
            </a:r>
            <a:r>
              <a:rPr lang="ko-KR" altLang="en-US" sz="1400" b="1" dirty="0">
                <a:latin typeface="+mj-ea"/>
                <a:ea typeface="+mj-ea"/>
              </a:rPr>
              <a:t>라이브러리에서 사람의 객체를 구별하기위해 </a:t>
            </a:r>
            <a:r>
              <a:rPr lang="en-US" altLang="ko-KR" sz="1400" b="1" dirty="0">
                <a:latin typeface="+mj-ea"/>
                <a:ea typeface="+mj-ea"/>
              </a:rPr>
              <a:t>hog </a:t>
            </a:r>
            <a:r>
              <a:rPr lang="ko-KR" altLang="en-US" sz="1400" b="1" dirty="0">
                <a:latin typeface="+mj-ea"/>
                <a:ea typeface="+mj-ea"/>
              </a:rPr>
              <a:t>알고리즘을 이용하여</a:t>
            </a:r>
            <a:r>
              <a:rPr lang="en-US" altLang="ko-KR" sz="1400" b="1" dirty="0">
                <a:latin typeface="+mj-ea"/>
                <a:ea typeface="+mj-ea"/>
              </a:rPr>
              <a:t>, </a:t>
            </a:r>
            <a:r>
              <a:rPr lang="ko-KR" altLang="en-US" sz="1400" b="1" dirty="0">
                <a:latin typeface="+mj-ea"/>
                <a:ea typeface="+mj-ea"/>
              </a:rPr>
              <a:t>객체를 인식한다</a:t>
            </a:r>
            <a:r>
              <a:rPr lang="en-US" altLang="ko-KR" sz="1400" b="1" dirty="0">
                <a:latin typeface="+mj-ea"/>
                <a:ea typeface="+mj-ea"/>
              </a:rPr>
              <a:t>. </a:t>
            </a:r>
            <a:r>
              <a:rPr lang="ko-KR" altLang="en-US" sz="1400" b="1" dirty="0">
                <a:latin typeface="+mj-ea"/>
                <a:ea typeface="+mj-ea"/>
              </a:rPr>
              <a:t>이때 판단하여</a:t>
            </a:r>
            <a:r>
              <a:rPr lang="en-US" altLang="ko-KR" sz="1400" b="1" dirty="0">
                <a:latin typeface="+mj-ea"/>
                <a:ea typeface="+mj-ea"/>
              </a:rPr>
              <a:t>, </a:t>
            </a:r>
            <a:r>
              <a:rPr lang="ko-KR" altLang="en-US" sz="1400" b="1" dirty="0">
                <a:latin typeface="+mj-ea"/>
                <a:ea typeface="+mj-ea"/>
              </a:rPr>
              <a:t>알아낸 사람객체를 표시하기위해 사각형으로 구별을 한다</a:t>
            </a:r>
            <a:r>
              <a:rPr lang="en-US" altLang="ko-KR" sz="1400" b="1" dirty="0">
                <a:latin typeface="+mj-ea"/>
                <a:ea typeface="+mj-ea"/>
              </a:rPr>
              <a:t>.</a:t>
            </a:r>
          </a:p>
          <a:p>
            <a:endParaRPr lang="en-US" altLang="ko-KR" sz="1400" dirty="0"/>
          </a:p>
          <a:p>
            <a:r>
              <a:rPr lang="en-US" altLang="ko-KR" sz="1400" dirty="0"/>
              <a:t>        </a:t>
            </a:r>
            <a:r>
              <a:rPr lang="en-US" altLang="ko-KR" sz="1400" dirty="0" err="1"/>
              <a:t>pad_w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pad_h</a:t>
            </a:r>
            <a:r>
              <a:rPr lang="en-US" altLang="ko-KR" sz="1400" dirty="0"/>
              <a:t> = int(0.15*w), int(0.05*h)</a:t>
            </a:r>
          </a:p>
          <a:p>
            <a:r>
              <a:rPr lang="en-US" altLang="ko-KR" sz="1400" dirty="0"/>
              <a:t>        </a:t>
            </a:r>
            <a:r>
              <a:rPr lang="en-US" altLang="ko-KR" sz="1400" dirty="0" err="1"/>
              <a:t>cv.rectangle</a:t>
            </a:r>
            <a:r>
              <a:rPr lang="en-US" altLang="ko-KR" sz="1400" dirty="0"/>
              <a:t>(</a:t>
            </a:r>
            <a:r>
              <a:rPr lang="en-US" altLang="ko-KR" sz="1400" dirty="0" err="1"/>
              <a:t>img</a:t>
            </a:r>
            <a:r>
              <a:rPr lang="en-US" altLang="ko-KR" sz="1400" dirty="0"/>
              <a:t>, (</a:t>
            </a:r>
            <a:r>
              <a:rPr lang="en-US" altLang="ko-KR" sz="1400" dirty="0" err="1"/>
              <a:t>x+pad_w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y+pad_h</a:t>
            </a:r>
            <a:r>
              <a:rPr lang="en-US" altLang="ko-KR" sz="1400" dirty="0"/>
              <a:t>), (</a:t>
            </a:r>
            <a:r>
              <a:rPr lang="en-US" altLang="ko-KR" sz="1400" dirty="0" err="1"/>
              <a:t>x+w-pad_w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y+h-pad_h</a:t>
            </a:r>
            <a:r>
              <a:rPr lang="en-US" altLang="ko-KR" sz="1400" dirty="0"/>
              <a:t>), (0, 255, 0), thickness)</a:t>
            </a:r>
          </a:p>
          <a:p>
            <a:r>
              <a:rPr lang="en-US" altLang="ko-KR" sz="1400" dirty="0"/>
              <a:t>        w2 = int(w/2)</a:t>
            </a:r>
          </a:p>
          <a:p>
            <a:r>
              <a:rPr lang="en-US" altLang="ko-KR" sz="1400" dirty="0"/>
              <a:t>        h2 = int(h/2)</a:t>
            </a:r>
          </a:p>
          <a:p>
            <a:r>
              <a:rPr lang="en-US" altLang="ko-KR" sz="1400" dirty="0"/>
              <a:t>        </a:t>
            </a:r>
            <a:r>
              <a:rPr lang="en-US" altLang="ko-KR" sz="1400" dirty="0" err="1"/>
              <a:t>cv.circle</a:t>
            </a:r>
            <a:r>
              <a:rPr lang="en-US" altLang="ko-KR" sz="1400" dirty="0"/>
              <a:t>(</a:t>
            </a:r>
            <a:r>
              <a:rPr lang="en-US" altLang="ko-KR" sz="1400" dirty="0" err="1"/>
              <a:t>img</a:t>
            </a:r>
            <a:r>
              <a:rPr lang="en-US" altLang="ko-KR" sz="1400" dirty="0"/>
              <a:t>,(x+w2,y+h2),5,(255,255,255),3)</a:t>
            </a:r>
          </a:p>
          <a:p>
            <a:r>
              <a:rPr lang="en-US" altLang="ko-KR" sz="1400" dirty="0"/>
              <a:t> </a:t>
            </a:r>
            <a:r>
              <a:rPr lang="ko-KR" altLang="en-US" sz="1400" b="1" dirty="0">
                <a:latin typeface="+mn-ea"/>
              </a:rPr>
              <a:t>동시에 측정한 사람과 사람들 사이의 거리를 이용하여</a:t>
            </a:r>
            <a:r>
              <a:rPr lang="en-US" altLang="ko-KR" sz="1400" b="1" dirty="0">
                <a:latin typeface="+mn-ea"/>
              </a:rPr>
              <a:t>, </a:t>
            </a:r>
            <a:r>
              <a:rPr lang="ko-KR" altLang="en-US" sz="1400" b="1" dirty="0">
                <a:latin typeface="+mn-ea"/>
              </a:rPr>
              <a:t>그 둘이 줄을 서고 있는 지를 판단하려 하기에</a:t>
            </a:r>
            <a:r>
              <a:rPr lang="en-US" altLang="ko-KR" sz="1400" b="1" dirty="0">
                <a:latin typeface="+mn-ea"/>
              </a:rPr>
              <a:t>, </a:t>
            </a:r>
            <a:r>
              <a:rPr lang="ko-KR" altLang="en-US" sz="1400" b="1" dirty="0">
                <a:latin typeface="+mn-ea"/>
              </a:rPr>
              <a:t>중점 파악을 동시에 진행한다</a:t>
            </a:r>
            <a:r>
              <a:rPr lang="en-US" altLang="ko-KR" sz="1400" b="1" dirty="0"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608665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>
            <a:extLst>
              <a:ext uri="{FF2B5EF4-FFF2-40B4-BE49-F238E27FC236}">
                <a16:creationId xmlns:a16="http://schemas.microsoft.com/office/drawing/2014/main" id="{DAB3DC14-37DC-42D7-91B5-213AED6C214C}"/>
              </a:ext>
            </a:extLst>
          </p:cNvPr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73437C0B-6788-4A14-AA92-1C8740DB47AE}"/>
              </a:ext>
            </a:extLst>
          </p:cNvPr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C8D70542-86F0-4987-829F-BD17418C2675}"/>
              </a:ext>
            </a:extLst>
          </p:cNvPr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3" name="제목 12">
            <a:extLst>
              <a:ext uri="{FF2B5EF4-FFF2-40B4-BE49-F238E27FC236}">
                <a16:creationId xmlns:a16="http://schemas.microsoft.com/office/drawing/2014/main" id="{7B7F16A0-DE67-46D7-AB49-9B59BEB770AD}"/>
              </a:ext>
            </a:extLst>
          </p:cNvPr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핵심소스코드</a:t>
            </a: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(Open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lang="en-US" altLang="ko-KR" sz="1700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CV</a:t>
            </a: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)(2)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4" name="Picture 6">
            <a:extLst>
              <a:ext uri="{FF2B5EF4-FFF2-40B4-BE49-F238E27FC236}">
                <a16:creationId xmlns:a16="http://schemas.microsoft.com/office/drawing/2014/main" id="{5A780C21-34A1-405C-B744-B5687E7D5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" name="Picture 2">
            <a:extLst>
              <a:ext uri="{FF2B5EF4-FFF2-40B4-BE49-F238E27FC236}">
                <a16:creationId xmlns:a16="http://schemas.microsoft.com/office/drawing/2014/main" id="{D0986A7D-8ACF-428C-8E71-3BB2434DC3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226CF147-C324-42F0-9291-4E00BB182410}"/>
              </a:ext>
            </a:extLst>
          </p:cNvPr>
          <p:cNvSpPr/>
          <p:nvPr/>
        </p:nvSpPr>
        <p:spPr>
          <a:xfrm>
            <a:off x="107504" y="1817441"/>
            <a:ext cx="8503296" cy="46166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 err="1"/>
              <a:t>readc.append</a:t>
            </a:r>
            <a:r>
              <a:rPr lang="en-US" altLang="ko-KR" sz="1400" dirty="0"/>
              <a:t>((str(x+w2),str(y+h2)))</a:t>
            </a:r>
          </a:p>
          <a:p>
            <a:r>
              <a:rPr lang="en-US" altLang="ko-KR" sz="1400" dirty="0"/>
              <a:t>    #print(</a:t>
            </a:r>
            <a:r>
              <a:rPr lang="en-US" altLang="ko-KR" sz="1400" dirty="0" err="1"/>
              <a:t>readc</a:t>
            </a:r>
            <a:r>
              <a:rPr lang="en-US" altLang="ko-KR" sz="1400" dirty="0"/>
              <a:t>[0][0])</a:t>
            </a:r>
          </a:p>
          <a:p>
            <a:r>
              <a:rPr lang="en-US" altLang="ko-KR" sz="1400" dirty="0"/>
              <a:t>    #print(</a:t>
            </a:r>
            <a:r>
              <a:rPr lang="en-US" altLang="ko-KR" sz="1400" dirty="0" err="1"/>
              <a:t>len</a:t>
            </a:r>
            <a:r>
              <a:rPr lang="en-US" altLang="ko-KR" sz="1400" dirty="0"/>
              <a:t>(</a:t>
            </a:r>
            <a:r>
              <a:rPr lang="en-US" altLang="ko-KR" sz="1400" dirty="0" err="1"/>
              <a:t>readc</a:t>
            </a:r>
            <a:r>
              <a:rPr lang="en-US" altLang="ko-KR" sz="1400" dirty="0"/>
              <a:t>))</a:t>
            </a:r>
          </a:p>
          <a:p>
            <a:r>
              <a:rPr lang="en-US" altLang="ko-KR" sz="1400" dirty="0"/>
              <a:t>    #print(</a:t>
            </a:r>
            <a:r>
              <a:rPr lang="en-US" altLang="ko-KR" sz="1400" dirty="0" err="1"/>
              <a:t>readc</a:t>
            </a:r>
            <a:r>
              <a:rPr lang="en-US" altLang="ko-KR" sz="1400" dirty="0"/>
              <a:t>)</a:t>
            </a:r>
          </a:p>
          <a:p>
            <a:r>
              <a:rPr lang="en-US" altLang="ko-KR" sz="1400" dirty="0"/>
              <a:t>    for </a:t>
            </a:r>
            <a:r>
              <a:rPr lang="en-US" altLang="ko-KR" sz="1400" dirty="0" err="1"/>
              <a:t>i</a:t>
            </a:r>
            <a:r>
              <a:rPr lang="en-US" altLang="ko-KR" sz="1400" dirty="0"/>
              <a:t> in range(</a:t>
            </a:r>
            <a:r>
              <a:rPr lang="en-US" altLang="ko-KR" sz="1400" dirty="0" err="1"/>
              <a:t>len</a:t>
            </a:r>
            <a:r>
              <a:rPr lang="en-US" altLang="ko-KR" sz="1400" dirty="0"/>
              <a:t>(</a:t>
            </a:r>
            <a:r>
              <a:rPr lang="en-US" altLang="ko-KR" sz="1400" dirty="0" err="1"/>
              <a:t>readc</a:t>
            </a:r>
            <a:r>
              <a:rPr lang="en-US" altLang="ko-KR" sz="1400" dirty="0"/>
              <a:t>)):</a:t>
            </a:r>
          </a:p>
          <a:p>
            <a:r>
              <a:rPr lang="en-US" altLang="ko-KR" sz="1400" dirty="0"/>
              <a:t>        for j in range(</a:t>
            </a:r>
            <a:r>
              <a:rPr lang="en-US" altLang="ko-KR" sz="1400" dirty="0" err="1"/>
              <a:t>len</a:t>
            </a:r>
            <a:r>
              <a:rPr lang="en-US" altLang="ko-KR" sz="1400" dirty="0"/>
              <a:t>(</a:t>
            </a:r>
            <a:r>
              <a:rPr lang="en-US" altLang="ko-KR" sz="1400" dirty="0" err="1"/>
              <a:t>readc</a:t>
            </a:r>
            <a:r>
              <a:rPr lang="en-US" altLang="ko-KR" sz="1400" dirty="0"/>
              <a:t>)):</a:t>
            </a:r>
          </a:p>
          <a:p>
            <a:r>
              <a:rPr lang="en-US" altLang="ko-KR" sz="1400" dirty="0"/>
              <a:t>            a = abs(int(</a:t>
            </a:r>
            <a:r>
              <a:rPr lang="en-US" altLang="ko-KR" sz="1400" dirty="0" err="1"/>
              <a:t>readc</a:t>
            </a:r>
            <a:r>
              <a:rPr lang="en-US" altLang="ko-KR" sz="1400" dirty="0"/>
              <a:t>[</a:t>
            </a:r>
            <a:r>
              <a:rPr lang="en-US" altLang="ko-KR" sz="1400" dirty="0" err="1"/>
              <a:t>i</a:t>
            </a:r>
            <a:r>
              <a:rPr lang="en-US" altLang="ko-KR" sz="1400" dirty="0"/>
              <a:t>][0]) - int(</a:t>
            </a:r>
            <a:r>
              <a:rPr lang="en-US" altLang="ko-KR" sz="1400" dirty="0" err="1"/>
              <a:t>readc</a:t>
            </a:r>
            <a:r>
              <a:rPr lang="en-US" altLang="ko-KR" sz="1400" dirty="0"/>
              <a:t>[j][0]))</a:t>
            </a:r>
          </a:p>
          <a:p>
            <a:r>
              <a:rPr lang="en-US" altLang="ko-KR" sz="1400" dirty="0"/>
              <a:t>            b = abs(int(</a:t>
            </a:r>
            <a:r>
              <a:rPr lang="en-US" altLang="ko-KR" sz="1400" dirty="0" err="1"/>
              <a:t>readc</a:t>
            </a:r>
            <a:r>
              <a:rPr lang="en-US" altLang="ko-KR" sz="1400" dirty="0"/>
              <a:t>[</a:t>
            </a:r>
            <a:r>
              <a:rPr lang="en-US" altLang="ko-KR" sz="1400" dirty="0" err="1"/>
              <a:t>i</a:t>
            </a:r>
            <a:r>
              <a:rPr lang="en-US" altLang="ko-KR" sz="1400" dirty="0"/>
              <a:t>][1]) - int(</a:t>
            </a:r>
            <a:r>
              <a:rPr lang="en-US" altLang="ko-KR" sz="1400" dirty="0" err="1"/>
              <a:t>readc</a:t>
            </a:r>
            <a:r>
              <a:rPr lang="en-US" altLang="ko-KR" sz="1400" dirty="0"/>
              <a:t>[j][1]))</a:t>
            </a:r>
          </a:p>
          <a:p>
            <a:r>
              <a:rPr lang="en-US" altLang="ko-KR" sz="1400" dirty="0"/>
              <a:t>            if </a:t>
            </a:r>
            <a:r>
              <a:rPr lang="en-US" altLang="ko-KR" sz="1400" dirty="0" err="1"/>
              <a:t>i</a:t>
            </a:r>
            <a:r>
              <a:rPr lang="en-US" altLang="ko-KR" sz="1400" dirty="0"/>
              <a:t> != j:</a:t>
            </a:r>
          </a:p>
          <a:p>
            <a:r>
              <a:rPr lang="en-US" altLang="ko-KR" sz="1400" dirty="0"/>
              <a:t>                if a &lt; 300:</a:t>
            </a:r>
          </a:p>
          <a:p>
            <a:r>
              <a:rPr lang="en-US" altLang="ko-KR" sz="1400" dirty="0"/>
              <a:t>                    if b &lt; 200:</a:t>
            </a:r>
          </a:p>
          <a:p>
            <a:r>
              <a:rPr lang="en-US" altLang="ko-KR" sz="1400" dirty="0"/>
              <a:t>                        readc2.append(( int(</a:t>
            </a:r>
            <a:r>
              <a:rPr lang="en-US" altLang="ko-KR" sz="1400" dirty="0" err="1"/>
              <a:t>readc</a:t>
            </a:r>
            <a:r>
              <a:rPr lang="en-US" altLang="ko-KR" sz="1400" dirty="0"/>
              <a:t>[</a:t>
            </a:r>
            <a:r>
              <a:rPr lang="en-US" altLang="ko-KR" sz="1400" dirty="0" err="1"/>
              <a:t>i</a:t>
            </a:r>
            <a:r>
              <a:rPr lang="en-US" altLang="ko-KR" sz="1400" dirty="0"/>
              <a:t>][0]),int(</a:t>
            </a:r>
            <a:r>
              <a:rPr lang="en-US" altLang="ko-KR" sz="1400" dirty="0" err="1"/>
              <a:t>readc</a:t>
            </a:r>
            <a:r>
              <a:rPr lang="en-US" altLang="ko-KR" sz="1400" dirty="0"/>
              <a:t>[</a:t>
            </a:r>
            <a:r>
              <a:rPr lang="en-US" altLang="ko-KR" sz="1400" dirty="0" err="1"/>
              <a:t>i</a:t>
            </a:r>
            <a:r>
              <a:rPr lang="en-US" altLang="ko-KR" sz="1400" dirty="0"/>
              <a:t>][1]) ))</a:t>
            </a:r>
          </a:p>
          <a:p>
            <a:r>
              <a:rPr lang="en-US" altLang="ko-KR" sz="1400" dirty="0"/>
              <a:t>                        readc2.append(( int(</a:t>
            </a:r>
            <a:r>
              <a:rPr lang="en-US" altLang="ko-KR" sz="1400" dirty="0" err="1"/>
              <a:t>readc</a:t>
            </a:r>
            <a:r>
              <a:rPr lang="en-US" altLang="ko-KR" sz="1400" dirty="0"/>
              <a:t>[j][0]),int(</a:t>
            </a:r>
            <a:r>
              <a:rPr lang="en-US" altLang="ko-KR" sz="1400" dirty="0" err="1"/>
              <a:t>readc</a:t>
            </a:r>
            <a:r>
              <a:rPr lang="en-US" altLang="ko-KR" sz="1400" dirty="0"/>
              <a:t>[j][1]) ))</a:t>
            </a:r>
          </a:p>
          <a:p>
            <a:r>
              <a:rPr lang="en-US" altLang="ko-KR" sz="1400" dirty="0"/>
              <a:t>                        readc2 = list(set(readc2))</a:t>
            </a:r>
          </a:p>
          <a:p>
            <a:r>
              <a:rPr lang="en-US" altLang="ko-KR" sz="1400" dirty="0"/>
              <a:t>                        </a:t>
            </a:r>
            <a:r>
              <a:rPr lang="en-US" altLang="ko-KR" sz="1400" dirty="0" err="1"/>
              <a:t>cv.line</a:t>
            </a:r>
            <a:r>
              <a:rPr lang="en-US" altLang="ko-KR" sz="1400" dirty="0"/>
              <a:t>(</a:t>
            </a:r>
            <a:r>
              <a:rPr lang="en-US" altLang="ko-KR" sz="1400" dirty="0" err="1"/>
              <a:t>img</a:t>
            </a:r>
            <a:r>
              <a:rPr lang="en-US" altLang="ko-KR" sz="1400" dirty="0"/>
              <a:t>,(int(</a:t>
            </a:r>
            <a:r>
              <a:rPr lang="en-US" altLang="ko-KR" sz="1400" dirty="0" err="1"/>
              <a:t>readc</a:t>
            </a:r>
            <a:r>
              <a:rPr lang="en-US" altLang="ko-KR" sz="1400" dirty="0"/>
              <a:t>[</a:t>
            </a:r>
            <a:r>
              <a:rPr lang="en-US" altLang="ko-KR" sz="1400" dirty="0" err="1"/>
              <a:t>i</a:t>
            </a:r>
            <a:r>
              <a:rPr lang="en-US" altLang="ko-KR" sz="1400" dirty="0"/>
              <a:t>][0]),int(</a:t>
            </a:r>
            <a:r>
              <a:rPr lang="en-US" altLang="ko-KR" sz="1400" dirty="0" err="1"/>
              <a:t>readc</a:t>
            </a:r>
            <a:r>
              <a:rPr lang="en-US" altLang="ko-KR" sz="1400" dirty="0"/>
              <a:t>[</a:t>
            </a:r>
            <a:r>
              <a:rPr lang="en-US" altLang="ko-KR" sz="1400" dirty="0" err="1"/>
              <a:t>i</a:t>
            </a:r>
            <a:r>
              <a:rPr lang="en-US" altLang="ko-KR" sz="1400" dirty="0"/>
              <a:t>][1])),(int(</a:t>
            </a:r>
            <a:r>
              <a:rPr lang="en-US" altLang="ko-KR" sz="1400" dirty="0" err="1"/>
              <a:t>readc</a:t>
            </a:r>
            <a:r>
              <a:rPr lang="en-US" altLang="ko-KR" sz="1400" dirty="0"/>
              <a:t>[j][0]),int(</a:t>
            </a:r>
            <a:r>
              <a:rPr lang="en-US" altLang="ko-KR" sz="1400" dirty="0" err="1"/>
              <a:t>readc</a:t>
            </a:r>
            <a:r>
              <a:rPr lang="en-US" altLang="ko-KR" sz="1400" dirty="0"/>
              <a:t>[j][1])),(0,50,55),5)</a:t>
            </a:r>
          </a:p>
          <a:p>
            <a:r>
              <a:rPr lang="en-US" altLang="ko-KR" sz="1400" dirty="0"/>
              <a:t>return(readc2)</a:t>
            </a:r>
          </a:p>
          <a:p>
            <a:endParaRPr lang="en-US" altLang="ko-KR" sz="1400" dirty="0"/>
          </a:p>
          <a:p>
            <a:endParaRPr lang="en-US" altLang="ko-KR" sz="1400" dirty="0"/>
          </a:p>
          <a:p>
            <a:r>
              <a:rPr lang="ko-KR" altLang="en-US" sz="1400" b="1" dirty="0">
                <a:latin typeface="+mj-ea"/>
                <a:ea typeface="+mj-ea"/>
              </a:rPr>
              <a:t> 사람 객체의 위치를 각각 파악 이를 </a:t>
            </a:r>
            <a:r>
              <a:rPr lang="en-US" altLang="ko-KR" sz="1400" b="1" dirty="0" err="1">
                <a:latin typeface="+mj-ea"/>
                <a:ea typeface="+mj-ea"/>
              </a:rPr>
              <a:t>x,y</a:t>
            </a:r>
            <a:r>
              <a:rPr lang="ko-KR" altLang="en-US" sz="1400" b="1" dirty="0">
                <a:latin typeface="+mj-ea"/>
                <a:ea typeface="+mj-ea"/>
              </a:rPr>
              <a:t>축을 이용하여</a:t>
            </a:r>
            <a:r>
              <a:rPr lang="en-US" altLang="ko-KR" sz="1400" b="1" dirty="0">
                <a:latin typeface="+mj-ea"/>
                <a:ea typeface="+mj-ea"/>
              </a:rPr>
              <a:t>, </a:t>
            </a:r>
            <a:r>
              <a:rPr lang="ko-KR" altLang="en-US" sz="1400" b="1" dirty="0">
                <a:latin typeface="+mj-ea"/>
                <a:ea typeface="+mj-ea"/>
              </a:rPr>
              <a:t>위치를 파악한다</a:t>
            </a:r>
            <a:r>
              <a:rPr lang="en-US" altLang="ko-KR" sz="1400" b="1" dirty="0">
                <a:latin typeface="+mj-ea"/>
                <a:ea typeface="+mj-ea"/>
              </a:rPr>
              <a:t>.</a:t>
            </a:r>
            <a:br>
              <a:rPr lang="en-US" altLang="ko-KR" sz="1400" b="1" dirty="0">
                <a:latin typeface="+mj-ea"/>
                <a:ea typeface="+mj-ea"/>
              </a:rPr>
            </a:br>
            <a:r>
              <a:rPr lang="ko-KR" altLang="en-US" sz="1400" b="1" dirty="0">
                <a:latin typeface="+mj-ea"/>
                <a:ea typeface="+mj-ea"/>
              </a:rPr>
              <a:t>이를 이용하여</a:t>
            </a:r>
            <a:r>
              <a:rPr lang="en-US" altLang="ko-KR" sz="1400" b="1" dirty="0">
                <a:latin typeface="+mj-ea"/>
                <a:ea typeface="+mj-ea"/>
              </a:rPr>
              <a:t>, </a:t>
            </a:r>
            <a:r>
              <a:rPr lang="ko-KR" altLang="en-US" sz="1400" b="1" dirty="0">
                <a:latin typeface="+mj-ea"/>
                <a:ea typeface="+mj-ea"/>
              </a:rPr>
              <a:t>각각 사람들 사이의 거리를 파악</a:t>
            </a:r>
            <a:r>
              <a:rPr lang="en-US" altLang="ko-KR" sz="1400" b="1" dirty="0">
                <a:latin typeface="+mj-ea"/>
                <a:ea typeface="+mj-ea"/>
              </a:rPr>
              <a:t>, </a:t>
            </a:r>
            <a:r>
              <a:rPr lang="ko-KR" altLang="en-US" sz="1400" b="1" dirty="0">
                <a:latin typeface="+mj-ea"/>
                <a:ea typeface="+mj-ea"/>
              </a:rPr>
              <a:t>일정거리 이하라면</a:t>
            </a:r>
            <a:r>
              <a:rPr lang="en-US" altLang="ko-KR" sz="1400" b="1" dirty="0">
                <a:latin typeface="+mj-ea"/>
                <a:ea typeface="+mj-ea"/>
              </a:rPr>
              <a:t>, </a:t>
            </a:r>
            <a:r>
              <a:rPr lang="ko-KR" altLang="en-US" sz="1400" b="1" dirty="0">
                <a:latin typeface="+mj-ea"/>
                <a:ea typeface="+mj-ea"/>
              </a:rPr>
              <a:t>같은 줄을 서고 있다고 판단하여</a:t>
            </a:r>
            <a:r>
              <a:rPr lang="en-US" altLang="ko-KR" sz="1400" b="1" dirty="0">
                <a:latin typeface="+mj-ea"/>
                <a:ea typeface="+mj-ea"/>
              </a:rPr>
              <a:t>, </a:t>
            </a:r>
            <a:r>
              <a:rPr lang="ko-KR" altLang="en-US" sz="1400" b="1" dirty="0" err="1">
                <a:latin typeface="+mj-ea"/>
                <a:ea typeface="+mj-ea"/>
              </a:rPr>
              <a:t>두객체사이를</a:t>
            </a:r>
            <a:r>
              <a:rPr lang="ko-KR" altLang="en-US" sz="1400" b="1" dirty="0">
                <a:latin typeface="+mj-ea"/>
                <a:ea typeface="+mj-ea"/>
              </a:rPr>
              <a:t> 선으로 잇고</a:t>
            </a:r>
            <a:r>
              <a:rPr lang="en-US" altLang="ko-KR" sz="1400" b="1" dirty="0">
                <a:latin typeface="+mj-ea"/>
                <a:ea typeface="+mj-ea"/>
              </a:rPr>
              <a:t>, </a:t>
            </a:r>
            <a:r>
              <a:rPr lang="ko-KR" altLang="en-US" sz="1400" b="1" dirty="0" err="1">
                <a:latin typeface="+mj-ea"/>
                <a:ea typeface="+mj-ea"/>
              </a:rPr>
              <a:t>대기줄인원에</a:t>
            </a:r>
            <a:r>
              <a:rPr lang="ko-KR" altLang="en-US" sz="1400" b="1" dirty="0">
                <a:latin typeface="+mj-ea"/>
                <a:ea typeface="+mj-ea"/>
              </a:rPr>
              <a:t> 포함시킨다</a:t>
            </a:r>
            <a:r>
              <a:rPr lang="en-US" altLang="ko-KR" sz="1400" b="1" dirty="0">
                <a:latin typeface="+mj-ea"/>
                <a:ea typeface="+mj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718435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>
            <a:extLst>
              <a:ext uri="{FF2B5EF4-FFF2-40B4-BE49-F238E27FC236}">
                <a16:creationId xmlns:a16="http://schemas.microsoft.com/office/drawing/2014/main" id="{DAB3DC14-37DC-42D7-91B5-213AED6C214C}"/>
              </a:ext>
            </a:extLst>
          </p:cNvPr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73437C0B-6788-4A14-AA92-1C8740DB47AE}"/>
              </a:ext>
            </a:extLst>
          </p:cNvPr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C8D70542-86F0-4987-829F-BD17418C2675}"/>
              </a:ext>
            </a:extLst>
          </p:cNvPr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3" name="제목 12">
            <a:extLst>
              <a:ext uri="{FF2B5EF4-FFF2-40B4-BE49-F238E27FC236}">
                <a16:creationId xmlns:a16="http://schemas.microsoft.com/office/drawing/2014/main" id="{7B7F16A0-DE67-46D7-AB49-9B59BEB770AD}"/>
              </a:ext>
            </a:extLst>
          </p:cNvPr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핵심소스코드</a:t>
            </a: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(Open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lang="en-US" altLang="ko-KR" sz="1700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CV</a:t>
            </a: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)(3)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4" name="Picture 6">
            <a:extLst>
              <a:ext uri="{FF2B5EF4-FFF2-40B4-BE49-F238E27FC236}">
                <a16:creationId xmlns:a16="http://schemas.microsoft.com/office/drawing/2014/main" id="{5A780C21-34A1-405C-B744-B5687E7D5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" name="Picture 2">
            <a:extLst>
              <a:ext uri="{FF2B5EF4-FFF2-40B4-BE49-F238E27FC236}">
                <a16:creationId xmlns:a16="http://schemas.microsoft.com/office/drawing/2014/main" id="{D0986A7D-8ACF-428C-8E71-3BB2434DC3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18DC5DFD-0CFA-4ECD-AD42-8CDB2B465530}"/>
              </a:ext>
            </a:extLst>
          </p:cNvPr>
          <p:cNvSpPr/>
          <p:nvPr/>
        </p:nvSpPr>
        <p:spPr>
          <a:xfrm>
            <a:off x="107504" y="1163934"/>
            <a:ext cx="6880437" cy="56938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/>
              <a:t>def main(cap):</a:t>
            </a:r>
          </a:p>
          <a:p>
            <a:r>
              <a:rPr lang="en-US" altLang="ko-KR" sz="1400" dirty="0"/>
              <a:t>    import sys</a:t>
            </a:r>
          </a:p>
          <a:p>
            <a:r>
              <a:rPr lang="en-US" altLang="ko-KR" sz="1400" dirty="0"/>
              <a:t>    from glob import glob</a:t>
            </a:r>
          </a:p>
          <a:p>
            <a:r>
              <a:rPr lang="en-US" altLang="ko-KR" sz="1400" dirty="0"/>
              <a:t>    import </a:t>
            </a:r>
            <a:r>
              <a:rPr lang="en-US" altLang="ko-KR" sz="1400" dirty="0" err="1"/>
              <a:t>itertools</a:t>
            </a:r>
            <a:r>
              <a:rPr lang="en-US" altLang="ko-KR" sz="1400" dirty="0"/>
              <a:t> as it</a:t>
            </a:r>
          </a:p>
          <a:p>
            <a:endParaRPr lang="en-US" altLang="ko-KR" sz="1400" dirty="0"/>
          </a:p>
          <a:p>
            <a:r>
              <a:rPr lang="en-US" altLang="ko-KR" sz="1400" dirty="0"/>
              <a:t>    hog = </a:t>
            </a:r>
            <a:r>
              <a:rPr lang="en-US" altLang="ko-KR" sz="1400" dirty="0" err="1"/>
              <a:t>cv.HOGDescriptor</a:t>
            </a:r>
            <a:r>
              <a:rPr lang="en-US" altLang="ko-KR" sz="1400" dirty="0"/>
              <a:t>()</a:t>
            </a:r>
          </a:p>
          <a:p>
            <a:r>
              <a:rPr lang="en-US" altLang="ko-KR" sz="1400" dirty="0"/>
              <a:t>    </a:t>
            </a:r>
            <a:r>
              <a:rPr lang="en-US" altLang="ko-KR" sz="1400" dirty="0" err="1"/>
              <a:t>hog.setSVMDetector</a:t>
            </a:r>
            <a:r>
              <a:rPr lang="en-US" altLang="ko-KR" sz="1400" dirty="0"/>
              <a:t>( </a:t>
            </a:r>
            <a:r>
              <a:rPr lang="en-US" altLang="ko-KR" sz="1400" dirty="0" err="1"/>
              <a:t>cv.HOGDescriptor_getDefaultPeopleDetector</a:t>
            </a:r>
            <a:r>
              <a:rPr lang="en-US" altLang="ko-KR" sz="1400" dirty="0"/>
              <a:t>() )</a:t>
            </a:r>
          </a:p>
          <a:p>
            <a:endParaRPr lang="en-US" altLang="ko-KR" sz="1400" dirty="0"/>
          </a:p>
          <a:p>
            <a:r>
              <a:rPr lang="en-US" altLang="ko-KR" sz="1400" dirty="0"/>
              <a:t>    while </a:t>
            </a:r>
            <a:r>
              <a:rPr lang="en-US" altLang="ko-KR" sz="1400" dirty="0" err="1"/>
              <a:t>cap.isOpened</a:t>
            </a:r>
            <a:r>
              <a:rPr lang="en-US" altLang="ko-KR" sz="1400" dirty="0"/>
              <a:t>():</a:t>
            </a:r>
          </a:p>
          <a:p>
            <a:r>
              <a:rPr lang="en-US" altLang="ko-KR" sz="1400" dirty="0"/>
              <a:t>        </a:t>
            </a:r>
            <a:r>
              <a:rPr lang="en-US" altLang="ko-KR" sz="1400" dirty="0" err="1"/>
              <a:t>ret,img</a:t>
            </a:r>
            <a:r>
              <a:rPr lang="en-US" altLang="ko-KR" sz="1400" dirty="0"/>
              <a:t> = </a:t>
            </a:r>
            <a:r>
              <a:rPr lang="en-US" altLang="ko-KR" sz="1400" dirty="0" err="1"/>
              <a:t>cap.read</a:t>
            </a:r>
            <a:r>
              <a:rPr lang="en-US" altLang="ko-KR" sz="1400" dirty="0"/>
              <a:t>()</a:t>
            </a:r>
          </a:p>
          <a:p>
            <a:r>
              <a:rPr lang="en-US" altLang="ko-KR" sz="1400" dirty="0"/>
              <a:t>        frame = </a:t>
            </a:r>
            <a:r>
              <a:rPr lang="en-US" altLang="ko-KR" sz="1400" dirty="0" err="1"/>
              <a:t>img</a:t>
            </a:r>
            <a:endParaRPr lang="en-US" altLang="ko-KR" sz="1400" dirty="0"/>
          </a:p>
          <a:p>
            <a:r>
              <a:rPr lang="en-US" altLang="ko-KR" sz="1400" dirty="0"/>
              <a:t>        rows, cols = </a:t>
            </a:r>
            <a:r>
              <a:rPr lang="en-US" altLang="ko-KR" sz="1400" dirty="0" err="1"/>
              <a:t>frame.shape</a:t>
            </a:r>
            <a:r>
              <a:rPr lang="en-US" altLang="ko-KR" sz="1400" dirty="0"/>
              <a:t>[:2]</a:t>
            </a:r>
          </a:p>
          <a:p>
            <a:r>
              <a:rPr lang="en-US" altLang="ko-KR" sz="1400" dirty="0"/>
              <a:t>        </a:t>
            </a:r>
            <a:r>
              <a:rPr lang="en-US" altLang="ko-KR" sz="1400" dirty="0" err="1"/>
              <a:t>rotation_matrix</a:t>
            </a:r>
            <a:r>
              <a:rPr lang="en-US" altLang="ko-KR" sz="1400" dirty="0"/>
              <a:t> = cv.getRotationMatrix2D((cols/2, rows/2), -90 , 1)</a:t>
            </a:r>
          </a:p>
          <a:p>
            <a:r>
              <a:rPr lang="en-US" altLang="ko-KR" sz="1400" dirty="0"/>
              <a:t>        </a:t>
            </a:r>
            <a:r>
              <a:rPr lang="en-US" altLang="ko-KR" sz="1400" dirty="0" err="1"/>
              <a:t>image_rotation</a:t>
            </a:r>
            <a:r>
              <a:rPr lang="en-US" altLang="ko-KR" sz="1400" dirty="0"/>
              <a:t> = </a:t>
            </a:r>
            <a:r>
              <a:rPr lang="en-US" altLang="ko-KR" sz="1400" dirty="0" err="1"/>
              <a:t>cv.warpAffine</a:t>
            </a:r>
            <a:r>
              <a:rPr lang="en-US" altLang="ko-KR" sz="1400" dirty="0"/>
              <a:t>(frame, </a:t>
            </a:r>
            <a:r>
              <a:rPr lang="en-US" altLang="ko-KR" sz="1400" dirty="0" err="1"/>
              <a:t>rotation_matrix</a:t>
            </a:r>
            <a:r>
              <a:rPr lang="en-US" altLang="ko-KR" sz="1400" dirty="0"/>
              <a:t>, (cols, rows))</a:t>
            </a:r>
          </a:p>
          <a:p>
            <a:r>
              <a:rPr lang="en-US" altLang="ko-KR" sz="1400" dirty="0"/>
              <a:t>        </a:t>
            </a:r>
            <a:r>
              <a:rPr lang="en-US" altLang="ko-KR" sz="1400" dirty="0" err="1"/>
              <a:t>img</a:t>
            </a:r>
            <a:r>
              <a:rPr lang="en-US" altLang="ko-KR" sz="1400" dirty="0"/>
              <a:t> = </a:t>
            </a:r>
            <a:r>
              <a:rPr lang="en-US" altLang="ko-KR" sz="1400" dirty="0" err="1"/>
              <a:t>np.array</a:t>
            </a:r>
            <a:r>
              <a:rPr lang="en-US" altLang="ko-KR" sz="1400" dirty="0"/>
              <a:t>(</a:t>
            </a:r>
            <a:r>
              <a:rPr lang="en-US" altLang="ko-KR" sz="1400" dirty="0" err="1"/>
              <a:t>image_rotation</a:t>
            </a:r>
            <a:r>
              <a:rPr lang="en-US" altLang="ko-KR" sz="1400" dirty="0"/>
              <a:t>)</a:t>
            </a:r>
          </a:p>
          <a:p>
            <a:r>
              <a:rPr lang="en-US" altLang="ko-KR" sz="1400" dirty="0"/>
              <a:t>        img1 = </a:t>
            </a:r>
            <a:r>
              <a:rPr lang="en-US" altLang="ko-KR" sz="1400" dirty="0" err="1"/>
              <a:t>img.copy</a:t>
            </a:r>
            <a:r>
              <a:rPr lang="en-US" altLang="ko-KR" sz="1400" dirty="0"/>
              <a:t>()</a:t>
            </a:r>
          </a:p>
          <a:p>
            <a:endParaRPr lang="en-US" altLang="ko-KR" sz="1400" dirty="0"/>
          </a:p>
          <a:p>
            <a:r>
              <a:rPr lang="en-US" altLang="ko-KR" sz="1400" dirty="0"/>
              <a:t>        if </a:t>
            </a:r>
            <a:r>
              <a:rPr lang="en-US" altLang="ko-KR" sz="1400" dirty="0" err="1"/>
              <a:t>cap.get</a:t>
            </a:r>
            <a:r>
              <a:rPr lang="en-US" altLang="ko-KR" sz="1400" dirty="0"/>
              <a:t>(1)%30 == 0:</a:t>
            </a:r>
          </a:p>
          <a:p>
            <a:r>
              <a:rPr lang="en-US" altLang="ko-KR" sz="1400" b="1" dirty="0">
                <a:latin typeface="+mn-ea"/>
              </a:rPr>
              <a:t>        30</a:t>
            </a:r>
            <a:r>
              <a:rPr lang="ko-KR" altLang="en-US" sz="1400" b="1" dirty="0">
                <a:latin typeface="+mn-ea"/>
              </a:rPr>
              <a:t>프레임에 한번씩 사람인 객체를 검사한다</a:t>
            </a:r>
            <a:r>
              <a:rPr lang="en-US" altLang="ko-KR" sz="1400" b="1" dirty="0">
                <a:latin typeface="+mn-ea"/>
              </a:rPr>
              <a:t>.</a:t>
            </a:r>
          </a:p>
          <a:p>
            <a:r>
              <a:rPr lang="en-US" altLang="ko-KR" sz="1400" dirty="0"/>
              <a:t>            found, _w = </a:t>
            </a:r>
            <a:r>
              <a:rPr lang="en-US" altLang="ko-KR" sz="1400" dirty="0" err="1"/>
              <a:t>hog.detectMultiScale</a:t>
            </a:r>
            <a:r>
              <a:rPr lang="en-US" altLang="ko-KR" sz="1400" dirty="0"/>
              <a:t>(</a:t>
            </a:r>
            <a:r>
              <a:rPr lang="en-US" altLang="ko-KR" sz="1400" dirty="0" err="1"/>
              <a:t>img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winStride</a:t>
            </a:r>
            <a:r>
              <a:rPr lang="en-US" altLang="ko-KR" sz="1400" dirty="0"/>
              <a:t>=(8,8), padding=(32,32), scale=1.05)</a:t>
            </a:r>
          </a:p>
          <a:p>
            <a:r>
              <a:rPr lang="en-US" altLang="ko-KR" sz="1400" dirty="0"/>
              <a:t>            </a:t>
            </a:r>
            <a:r>
              <a:rPr lang="en-US" altLang="ko-KR" sz="1400" dirty="0" err="1"/>
              <a:t>found_filtered</a:t>
            </a:r>
            <a:r>
              <a:rPr lang="en-US" altLang="ko-KR" sz="1400" dirty="0"/>
              <a:t> = []</a:t>
            </a:r>
          </a:p>
          <a:p>
            <a:r>
              <a:rPr lang="en-US" altLang="ko-KR" sz="1400" dirty="0"/>
              <a:t>            for </a:t>
            </a:r>
            <a:r>
              <a:rPr lang="en-US" altLang="ko-KR" sz="1400" dirty="0" err="1"/>
              <a:t>ri</a:t>
            </a:r>
            <a:r>
              <a:rPr lang="en-US" altLang="ko-KR" sz="1400" dirty="0"/>
              <a:t>, r in enumerate(found):</a:t>
            </a:r>
          </a:p>
          <a:p>
            <a:r>
              <a:rPr lang="en-US" altLang="ko-KR" sz="1400" dirty="0"/>
              <a:t>                for qi, q in enumerate(found):</a:t>
            </a:r>
          </a:p>
          <a:p>
            <a:r>
              <a:rPr lang="en-US" altLang="ko-KR" sz="1400" dirty="0"/>
              <a:t>                    if </a:t>
            </a:r>
            <a:r>
              <a:rPr lang="en-US" altLang="ko-KR" sz="1400" dirty="0" err="1"/>
              <a:t>ri</a:t>
            </a:r>
            <a:r>
              <a:rPr lang="en-US" altLang="ko-KR" sz="1400" dirty="0"/>
              <a:t> != qi and inside(r, q):</a:t>
            </a:r>
          </a:p>
          <a:p>
            <a:r>
              <a:rPr lang="en-US" altLang="ko-KR" sz="1400" dirty="0"/>
              <a:t>                        break</a:t>
            </a:r>
          </a:p>
          <a:p>
            <a:r>
              <a:rPr lang="en-US" altLang="ko-KR" sz="1400" dirty="0"/>
              <a:t>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24334225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noProof="0" dirty="0">
                <a:solidFill>
                  <a:schemeClr val="bg1"/>
                </a:solidFill>
                <a:latin typeface="+mn-ea"/>
                <a:cs typeface="+mj-cs"/>
              </a:rPr>
              <a:t>시장</a:t>
            </a:r>
            <a:r>
              <a:rPr lang="en-US" altLang="ko-KR" sz="1700" b="1" noProof="0" dirty="0">
                <a:solidFill>
                  <a:schemeClr val="bg1"/>
                </a:solidFill>
                <a:latin typeface="+mn-ea"/>
                <a:cs typeface="+mj-cs"/>
              </a:rPr>
              <a:t>/</a:t>
            </a:r>
            <a:r>
              <a:rPr lang="ko-KR" altLang="en-US" sz="1700" b="1" noProof="0" dirty="0">
                <a:solidFill>
                  <a:schemeClr val="bg1"/>
                </a:solidFill>
                <a:latin typeface="+mn-ea"/>
                <a:cs typeface="+mj-cs"/>
              </a:rPr>
              <a:t>기술 동향 분석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329E37A2-DDD9-43AF-8963-0BB0E75713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504" y="1181877"/>
            <a:ext cx="3988246" cy="1836869"/>
          </a:xfrm>
        </p:spPr>
        <p:txBody>
          <a:bodyPr>
            <a:normAutofit/>
          </a:bodyPr>
          <a:lstStyle/>
          <a:p>
            <a:r>
              <a:rPr lang="en-US" altLang="ko-KR" sz="1400" dirty="0">
                <a:latin typeface="+mj-ea"/>
                <a:ea typeface="+mj-ea"/>
              </a:rPr>
              <a:t> </a:t>
            </a:r>
            <a:r>
              <a:rPr lang="ko-KR" altLang="en-US" sz="1400" dirty="0">
                <a:latin typeface="+mj-ea"/>
                <a:ea typeface="+mj-ea"/>
              </a:rPr>
              <a:t>현재 전세계와 마찬가지로 한국 또한 코로나 바이러스</a:t>
            </a:r>
            <a:r>
              <a:rPr lang="en-US" altLang="ko-KR" sz="1400" dirty="0">
                <a:latin typeface="+mj-ea"/>
                <a:ea typeface="+mj-ea"/>
              </a:rPr>
              <a:t>(C19)</a:t>
            </a:r>
            <a:r>
              <a:rPr lang="ko-KR" altLang="en-US" sz="1400" dirty="0">
                <a:latin typeface="+mj-ea"/>
                <a:ea typeface="+mj-ea"/>
              </a:rPr>
              <a:t>의 영향을 많이 받고 있다</a:t>
            </a:r>
            <a:r>
              <a:rPr lang="en-US" altLang="ko-KR" sz="1400" dirty="0">
                <a:latin typeface="+mj-ea"/>
                <a:ea typeface="+mj-ea"/>
              </a:rPr>
              <a:t>.</a:t>
            </a:r>
          </a:p>
          <a:p>
            <a:r>
              <a:rPr lang="en-US" altLang="ko-KR" sz="1400" dirty="0">
                <a:latin typeface="+mj-ea"/>
                <a:ea typeface="+mj-ea"/>
              </a:rPr>
              <a:t> </a:t>
            </a:r>
            <a:r>
              <a:rPr lang="ko-KR" altLang="en-US" sz="1400" dirty="0">
                <a:latin typeface="+mj-ea"/>
                <a:ea typeface="+mj-ea"/>
              </a:rPr>
              <a:t>이러한 영향으로 인하여</a:t>
            </a:r>
            <a:r>
              <a:rPr lang="en-US" altLang="ko-KR" sz="1400" dirty="0">
                <a:latin typeface="+mj-ea"/>
                <a:ea typeface="+mj-ea"/>
              </a:rPr>
              <a:t>, </a:t>
            </a:r>
            <a:r>
              <a:rPr lang="ko-KR" altLang="en-US" sz="1400" dirty="0">
                <a:latin typeface="+mj-ea"/>
                <a:ea typeface="+mj-ea"/>
              </a:rPr>
              <a:t>현재 우리나라는 생활 속 사회적 거리두기를 진행중에 있다</a:t>
            </a:r>
            <a:r>
              <a:rPr lang="en-US" altLang="ko-KR" sz="1400" dirty="0">
                <a:latin typeface="+mj-ea"/>
                <a:ea typeface="+mj-ea"/>
              </a:rPr>
              <a:t>.</a:t>
            </a:r>
          </a:p>
          <a:p>
            <a:r>
              <a:rPr lang="en-US" altLang="ko-KR" sz="1400" dirty="0">
                <a:latin typeface="+mj-ea"/>
                <a:ea typeface="+mj-ea"/>
              </a:rPr>
              <a:t> </a:t>
            </a:r>
            <a:r>
              <a:rPr lang="ko-KR" altLang="en-US" sz="1400" dirty="0">
                <a:latin typeface="+mj-ea"/>
                <a:ea typeface="+mj-ea"/>
              </a:rPr>
              <a:t>이러한 거리두기 방침은 현재까지 대략 반년동안 진행되고 있고</a:t>
            </a:r>
            <a:r>
              <a:rPr lang="en-US" altLang="ko-KR" sz="1400" dirty="0">
                <a:latin typeface="+mj-ea"/>
                <a:ea typeface="+mj-ea"/>
              </a:rPr>
              <a:t>, </a:t>
            </a:r>
            <a:r>
              <a:rPr lang="ko-KR" altLang="en-US" sz="1400" dirty="0" err="1">
                <a:latin typeface="+mj-ea"/>
                <a:ea typeface="+mj-ea"/>
              </a:rPr>
              <a:t>이로인해</a:t>
            </a:r>
            <a:r>
              <a:rPr lang="ko-KR" altLang="en-US" sz="1400" dirty="0">
                <a:latin typeface="+mj-ea"/>
                <a:ea typeface="+mj-ea"/>
              </a:rPr>
              <a:t> 어느 순간 이러한 거리두기의 수칙들은 일상이 된 상황이다</a:t>
            </a:r>
            <a:r>
              <a:rPr lang="en-US" altLang="ko-KR" sz="1400" dirty="0">
                <a:latin typeface="+mj-ea"/>
                <a:ea typeface="+mj-ea"/>
              </a:rPr>
              <a:t>.</a:t>
            </a:r>
            <a:endParaRPr lang="ko-KR" altLang="en-US" sz="1400" dirty="0">
              <a:latin typeface="+mj-ea"/>
              <a:ea typeface="+mj-ea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FF46F35-ED7A-479C-A27A-943C3C4F02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572000" y="1124744"/>
            <a:ext cx="4011216" cy="1124744"/>
          </a:xfrm>
        </p:spPr>
        <p:txBody>
          <a:bodyPr>
            <a:normAutofit/>
          </a:bodyPr>
          <a:lstStyle/>
          <a:p>
            <a:r>
              <a:rPr lang="en-US" altLang="ko-KR" sz="1400" dirty="0">
                <a:latin typeface="+mj-ea"/>
                <a:ea typeface="+mj-ea"/>
              </a:rPr>
              <a:t> </a:t>
            </a:r>
            <a:r>
              <a:rPr lang="ko-KR" altLang="en-US" sz="1400" dirty="0">
                <a:latin typeface="+mj-ea"/>
                <a:ea typeface="+mj-ea"/>
              </a:rPr>
              <a:t>하지만</a:t>
            </a:r>
            <a:r>
              <a:rPr lang="en-US" altLang="ko-KR" sz="1400" dirty="0">
                <a:latin typeface="+mj-ea"/>
                <a:ea typeface="+mj-ea"/>
              </a:rPr>
              <a:t>, </a:t>
            </a:r>
            <a:r>
              <a:rPr lang="ko-KR" altLang="en-US" sz="1400" dirty="0">
                <a:latin typeface="+mj-ea"/>
                <a:ea typeface="+mj-ea"/>
              </a:rPr>
              <a:t>동시에 마찬가지로 이러한 수칙을 지키기 어려운 장소와 어려운 상황이 존재하다는 것도</a:t>
            </a:r>
            <a:r>
              <a:rPr lang="en-US" altLang="ko-KR" sz="1400" dirty="0">
                <a:latin typeface="+mj-ea"/>
                <a:ea typeface="+mj-ea"/>
              </a:rPr>
              <a:t>, C19</a:t>
            </a:r>
            <a:r>
              <a:rPr lang="ko-KR" altLang="en-US" sz="1400" dirty="0">
                <a:latin typeface="+mj-ea"/>
                <a:ea typeface="+mj-ea"/>
              </a:rPr>
              <a:t>로 </a:t>
            </a:r>
            <a:r>
              <a:rPr lang="en-US" altLang="ko-KR" sz="1400" dirty="0">
                <a:latin typeface="+mj-ea"/>
                <a:ea typeface="+mj-ea"/>
              </a:rPr>
              <a:t>6</a:t>
            </a:r>
            <a:r>
              <a:rPr lang="ko-KR" altLang="en-US" sz="1400" dirty="0">
                <a:latin typeface="+mj-ea"/>
                <a:ea typeface="+mj-ea"/>
              </a:rPr>
              <a:t>개월이 지난 지금은 모두들</a:t>
            </a:r>
            <a:r>
              <a:rPr lang="en-US" altLang="ko-KR" sz="1400" dirty="0">
                <a:latin typeface="+mj-ea"/>
                <a:ea typeface="+mj-ea"/>
              </a:rPr>
              <a:t>, </a:t>
            </a:r>
            <a:r>
              <a:rPr lang="ko-KR" altLang="en-US" sz="1400" dirty="0">
                <a:latin typeface="+mj-ea"/>
                <a:ea typeface="+mj-ea"/>
              </a:rPr>
              <a:t>알고 있으리라 생각한다</a:t>
            </a:r>
            <a:r>
              <a:rPr lang="en-US" altLang="ko-KR" sz="1400" dirty="0">
                <a:latin typeface="+mj-ea"/>
                <a:ea typeface="+mj-ea"/>
              </a:rPr>
              <a:t>.</a:t>
            </a:r>
            <a:endParaRPr lang="ko-KR" altLang="en-US" sz="1400" dirty="0">
              <a:latin typeface="+mj-ea"/>
              <a:ea typeface="+mj-ea"/>
            </a:endParaRPr>
          </a:p>
        </p:txBody>
      </p:sp>
      <p:pic>
        <p:nvPicPr>
          <p:cNvPr id="11" name="내용 개체 틀 10">
            <a:extLst>
              <a:ext uri="{FF2B5EF4-FFF2-40B4-BE49-F238E27FC236}">
                <a16:creationId xmlns:a16="http://schemas.microsoft.com/office/drawing/2014/main" id="{7227AA3D-37A2-4A7E-8071-FF9D71DD2C8A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92" t="22548" r="7403" b="18972"/>
          <a:stretch/>
        </p:blipFill>
        <p:spPr>
          <a:xfrm>
            <a:off x="4475806" y="2249488"/>
            <a:ext cx="4375111" cy="4274339"/>
          </a:xfrm>
        </p:spPr>
      </p:pic>
      <p:pic>
        <p:nvPicPr>
          <p:cNvPr id="9" name="내용 개체 틀 8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1D95E6AF-DB83-49D6-9548-DC0FB8371CF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32779"/>
          <a:stretch/>
        </p:blipFill>
        <p:spPr>
          <a:xfrm>
            <a:off x="107504" y="2976221"/>
            <a:ext cx="3988246" cy="3767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884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>
            <a:extLst>
              <a:ext uri="{FF2B5EF4-FFF2-40B4-BE49-F238E27FC236}">
                <a16:creationId xmlns:a16="http://schemas.microsoft.com/office/drawing/2014/main" id="{DAB3DC14-37DC-42D7-91B5-213AED6C214C}"/>
              </a:ext>
            </a:extLst>
          </p:cNvPr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73437C0B-6788-4A14-AA92-1C8740DB47AE}"/>
              </a:ext>
            </a:extLst>
          </p:cNvPr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C8D70542-86F0-4987-829F-BD17418C2675}"/>
              </a:ext>
            </a:extLst>
          </p:cNvPr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3" name="제목 12">
            <a:extLst>
              <a:ext uri="{FF2B5EF4-FFF2-40B4-BE49-F238E27FC236}">
                <a16:creationId xmlns:a16="http://schemas.microsoft.com/office/drawing/2014/main" id="{7B7F16A0-DE67-46D7-AB49-9B59BEB770AD}"/>
              </a:ext>
            </a:extLst>
          </p:cNvPr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핵심소스코드</a:t>
            </a: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(Open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lang="en-US" altLang="ko-KR" sz="1700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CV</a:t>
            </a: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)(4)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4" name="Picture 6">
            <a:extLst>
              <a:ext uri="{FF2B5EF4-FFF2-40B4-BE49-F238E27FC236}">
                <a16:creationId xmlns:a16="http://schemas.microsoft.com/office/drawing/2014/main" id="{5A780C21-34A1-405C-B744-B5687E7D5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" name="Picture 2">
            <a:extLst>
              <a:ext uri="{FF2B5EF4-FFF2-40B4-BE49-F238E27FC236}">
                <a16:creationId xmlns:a16="http://schemas.microsoft.com/office/drawing/2014/main" id="{D0986A7D-8ACF-428C-8E71-3BB2434DC3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C02D7B80-040A-4F2D-984E-ADC5293E3278}"/>
              </a:ext>
            </a:extLst>
          </p:cNvPr>
          <p:cNvSpPr/>
          <p:nvPr/>
        </p:nvSpPr>
        <p:spPr>
          <a:xfrm>
            <a:off x="107504" y="1171174"/>
            <a:ext cx="8651485" cy="50475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1400" dirty="0">
                <a:solidFill>
                  <a:prstClr val="black"/>
                </a:solidFill>
              </a:rPr>
              <a:t>else:</a:t>
            </a:r>
          </a:p>
          <a:p>
            <a:pPr lvl="0"/>
            <a:r>
              <a:rPr lang="en-US" altLang="ko-KR" sz="1400" dirty="0">
                <a:solidFill>
                  <a:prstClr val="black"/>
                </a:solidFill>
              </a:rPr>
              <a:t>                    </a:t>
            </a:r>
            <a:r>
              <a:rPr lang="en-US" altLang="ko-KR" sz="1400" dirty="0" err="1">
                <a:solidFill>
                  <a:prstClr val="black"/>
                </a:solidFill>
              </a:rPr>
              <a:t>found_filtered.append</a:t>
            </a:r>
            <a:r>
              <a:rPr lang="en-US" altLang="ko-KR" sz="1400" dirty="0">
                <a:solidFill>
                  <a:prstClr val="black"/>
                </a:solidFill>
              </a:rPr>
              <a:t>(r)</a:t>
            </a:r>
          </a:p>
          <a:p>
            <a:pPr lvl="0"/>
            <a:r>
              <a:rPr lang="en-US" altLang="ko-KR" sz="1400" dirty="0">
                <a:solidFill>
                  <a:prstClr val="black"/>
                </a:solidFill>
              </a:rPr>
              <a:t>            line = </a:t>
            </a:r>
            <a:r>
              <a:rPr lang="en-US" altLang="ko-KR" sz="1400" dirty="0" err="1">
                <a:solidFill>
                  <a:prstClr val="black"/>
                </a:solidFill>
              </a:rPr>
              <a:t>draw_detections</a:t>
            </a:r>
            <a:r>
              <a:rPr lang="en-US" altLang="ko-KR" sz="1400" dirty="0">
                <a:solidFill>
                  <a:prstClr val="black"/>
                </a:solidFill>
              </a:rPr>
              <a:t>(</a:t>
            </a:r>
            <a:r>
              <a:rPr lang="en-US" altLang="ko-KR" sz="1400" dirty="0" err="1">
                <a:solidFill>
                  <a:prstClr val="black"/>
                </a:solidFill>
              </a:rPr>
              <a:t>img</a:t>
            </a:r>
            <a:r>
              <a:rPr lang="en-US" altLang="ko-KR" sz="1400" dirty="0">
                <a:solidFill>
                  <a:prstClr val="black"/>
                </a:solidFill>
              </a:rPr>
              <a:t>, found)</a:t>
            </a:r>
          </a:p>
          <a:p>
            <a:pPr lvl="0"/>
            <a:r>
              <a:rPr lang="en-US" altLang="ko-KR" sz="1400" dirty="0">
                <a:solidFill>
                  <a:prstClr val="black"/>
                </a:solidFill>
              </a:rPr>
              <a:t>            </a:t>
            </a:r>
            <a:r>
              <a:rPr lang="en-US" altLang="ko-KR" sz="1400" dirty="0" err="1">
                <a:solidFill>
                  <a:prstClr val="black"/>
                </a:solidFill>
              </a:rPr>
              <a:t>draw_detections</a:t>
            </a:r>
            <a:r>
              <a:rPr lang="en-US" altLang="ko-KR" sz="1400" dirty="0">
                <a:solidFill>
                  <a:prstClr val="black"/>
                </a:solidFill>
              </a:rPr>
              <a:t>(</a:t>
            </a:r>
            <a:r>
              <a:rPr lang="en-US" altLang="ko-KR" sz="1400" dirty="0" err="1">
                <a:solidFill>
                  <a:prstClr val="black"/>
                </a:solidFill>
              </a:rPr>
              <a:t>img</a:t>
            </a:r>
            <a:r>
              <a:rPr lang="en-US" altLang="ko-KR" sz="1400" dirty="0">
                <a:solidFill>
                  <a:prstClr val="black"/>
                </a:solidFill>
              </a:rPr>
              <a:t>, </a:t>
            </a:r>
            <a:r>
              <a:rPr lang="en-US" altLang="ko-KR" sz="1400" dirty="0" err="1">
                <a:solidFill>
                  <a:prstClr val="black"/>
                </a:solidFill>
              </a:rPr>
              <a:t>found_filtered</a:t>
            </a:r>
            <a:r>
              <a:rPr lang="en-US" altLang="ko-KR" sz="1400" dirty="0">
                <a:solidFill>
                  <a:prstClr val="black"/>
                </a:solidFill>
              </a:rPr>
              <a:t>, 3)</a:t>
            </a:r>
          </a:p>
          <a:p>
            <a:pPr lvl="0"/>
            <a:r>
              <a:rPr lang="en-US" altLang="ko-KR" sz="1400" dirty="0">
                <a:solidFill>
                  <a:prstClr val="black"/>
                </a:solidFill>
              </a:rPr>
              <a:t>            if line == None:</a:t>
            </a:r>
          </a:p>
          <a:p>
            <a:pPr lvl="0"/>
            <a:r>
              <a:rPr lang="en-US" altLang="ko-KR" sz="1400" dirty="0">
                <a:solidFill>
                  <a:prstClr val="black"/>
                </a:solidFill>
              </a:rPr>
              <a:t>                line = []</a:t>
            </a:r>
          </a:p>
          <a:p>
            <a:pPr lvl="0"/>
            <a:r>
              <a:rPr lang="en-US" altLang="ko-KR" sz="1400" dirty="0">
                <a:solidFill>
                  <a:prstClr val="black"/>
                </a:solidFill>
              </a:rPr>
              <a:t>            </a:t>
            </a:r>
          </a:p>
          <a:p>
            <a:pPr lvl="0"/>
            <a:r>
              <a:rPr lang="en-US" altLang="ko-KR" sz="1400" dirty="0">
                <a:solidFill>
                  <a:prstClr val="black"/>
                </a:solidFill>
              </a:rPr>
              <a:t>            print("</a:t>
            </a:r>
            <a:r>
              <a:rPr lang="ko-KR" altLang="en-US" sz="1400" dirty="0">
                <a:solidFill>
                  <a:prstClr val="black"/>
                </a:solidFill>
              </a:rPr>
              <a:t>줄을 서고있는 인원</a:t>
            </a:r>
            <a:r>
              <a:rPr lang="en-US" altLang="ko-KR" sz="1400" dirty="0">
                <a:solidFill>
                  <a:prstClr val="black"/>
                </a:solidFill>
              </a:rPr>
              <a:t>:",</a:t>
            </a:r>
            <a:r>
              <a:rPr lang="en-US" altLang="ko-KR" sz="1400" dirty="0" err="1">
                <a:solidFill>
                  <a:prstClr val="black"/>
                </a:solidFill>
              </a:rPr>
              <a:t>len</a:t>
            </a:r>
            <a:r>
              <a:rPr lang="en-US" altLang="ko-KR" sz="1400" dirty="0">
                <a:solidFill>
                  <a:prstClr val="black"/>
                </a:solidFill>
              </a:rPr>
              <a:t>(line))</a:t>
            </a:r>
          </a:p>
          <a:p>
            <a:pPr lvl="0"/>
            <a:r>
              <a:rPr lang="en-US" altLang="ko-KR" sz="1400" dirty="0">
                <a:solidFill>
                  <a:prstClr val="black"/>
                </a:solidFill>
              </a:rPr>
              <a:t>	</a:t>
            </a:r>
            <a:r>
              <a:rPr lang="en-US" altLang="ko-KR" sz="1400" dirty="0" err="1">
                <a:solidFill>
                  <a:prstClr val="black"/>
                </a:solidFill>
              </a:rPr>
              <a:t>nowtime</a:t>
            </a:r>
            <a:r>
              <a:rPr lang="en-US" altLang="ko-KR" sz="1400" dirty="0">
                <a:solidFill>
                  <a:prstClr val="black"/>
                </a:solidFill>
              </a:rPr>
              <a:t> = </a:t>
            </a:r>
            <a:r>
              <a:rPr lang="en-US" altLang="ko-KR" sz="1400" dirty="0" err="1">
                <a:solidFill>
                  <a:prstClr val="black"/>
                </a:solidFill>
              </a:rPr>
              <a:t>datetime.datetime.now</a:t>
            </a:r>
            <a:r>
              <a:rPr lang="en-US" altLang="ko-KR" sz="1400" dirty="0">
                <a:solidFill>
                  <a:prstClr val="black"/>
                </a:solidFill>
              </a:rPr>
              <a:t>()</a:t>
            </a:r>
          </a:p>
          <a:p>
            <a:pPr lvl="0"/>
            <a:r>
              <a:rPr lang="en-US" altLang="ko-KR" sz="1400" dirty="0">
                <a:solidFill>
                  <a:prstClr val="black"/>
                </a:solidFill>
              </a:rPr>
              <a:t>            print(</a:t>
            </a:r>
            <a:r>
              <a:rPr lang="en-US" altLang="ko-KR" sz="1400" dirty="0" err="1">
                <a:solidFill>
                  <a:prstClr val="black"/>
                </a:solidFill>
              </a:rPr>
              <a:t>nowtime</a:t>
            </a:r>
            <a:r>
              <a:rPr lang="en-US" altLang="ko-KR" sz="1400" dirty="0">
                <a:solidFill>
                  <a:prstClr val="black"/>
                </a:solidFill>
              </a:rPr>
              <a:t>)</a:t>
            </a:r>
          </a:p>
          <a:p>
            <a:pPr lvl="0"/>
            <a:r>
              <a:rPr lang="en-US" altLang="ko-KR" sz="1400" dirty="0">
                <a:solidFill>
                  <a:prstClr val="black"/>
                </a:solidFill>
              </a:rPr>
              <a:t>            #</a:t>
            </a:r>
            <a:r>
              <a:rPr lang="ko-KR" altLang="en-US" sz="1400" dirty="0">
                <a:solidFill>
                  <a:prstClr val="black"/>
                </a:solidFill>
              </a:rPr>
              <a:t>현재 시간 출력</a:t>
            </a:r>
          </a:p>
          <a:p>
            <a:pPr lvl="0"/>
            <a:r>
              <a:rPr lang="ko-KR" altLang="en-US" sz="1400" dirty="0">
                <a:solidFill>
                  <a:prstClr val="black"/>
                </a:solidFill>
              </a:rPr>
              <a:t>   </a:t>
            </a:r>
            <a:r>
              <a:rPr lang="en-US" altLang="ko-KR" sz="1400" dirty="0">
                <a:solidFill>
                  <a:prstClr val="black"/>
                </a:solidFill>
              </a:rPr>
              <a:t>   </a:t>
            </a:r>
            <a:r>
              <a:rPr lang="ko-KR" altLang="en-US" sz="1400" dirty="0">
                <a:solidFill>
                  <a:prstClr val="black"/>
                </a:solidFill>
              </a:rPr>
              <a:t>     </a:t>
            </a:r>
            <a:r>
              <a:rPr lang="en-US" altLang="ko-KR" sz="1400" dirty="0" err="1">
                <a:solidFill>
                  <a:prstClr val="black"/>
                </a:solidFill>
              </a:rPr>
              <a:t>img</a:t>
            </a:r>
            <a:r>
              <a:rPr lang="en-US" altLang="ko-KR" sz="1400" dirty="0">
                <a:solidFill>
                  <a:prstClr val="black"/>
                </a:solidFill>
              </a:rPr>
              <a:t> = </a:t>
            </a:r>
            <a:r>
              <a:rPr lang="en-US" altLang="ko-KR" sz="1400" dirty="0" err="1">
                <a:solidFill>
                  <a:prstClr val="black"/>
                </a:solidFill>
              </a:rPr>
              <a:t>cv.resize</a:t>
            </a:r>
            <a:r>
              <a:rPr lang="en-US" altLang="ko-KR" sz="1400" dirty="0">
                <a:solidFill>
                  <a:prstClr val="black"/>
                </a:solidFill>
              </a:rPr>
              <a:t>(</a:t>
            </a:r>
            <a:r>
              <a:rPr lang="en-US" altLang="ko-KR" sz="1400" dirty="0" err="1">
                <a:solidFill>
                  <a:prstClr val="black"/>
                </a:solidFill>
              </a:rPr>
              <a:t>img</a:t>
            </a:r>
            <a:r>
              <a:rPr lang="en-US" altLang="ko-KR" sz="1400" dirty="0">
                <a:solidFill>
                  <a:prstClr val="black"/>
                </a:solidFill>
              </a:rPr>
              <a:t>,(900,500))</a:t>
            </a:r>
          </a:p>
          <a:p>
            <a:pPr lvl="0"/>
            <a:r>
              <a:rPr lang="en-US" altLang="ko-KR" sz="1400" dirty="0">
                <a:solidFill>
                  <a:prstClr val="black"/>
                </a:solidFill>
              </a:rPr>
              <a:t>           </a:t>
            </a:r>
            <a:r>
              <a:rPr lang="en-US" altLang="ko-KR" sz="1400" dirty="0" err="1">
                <a:solidFill>
                  <a:prstClr val="black"/>
                </a:solidFill>
              </a:rPr>
              <a:t>cv.imshow</a:t>
            </a:r>
            <a:r>
              <a:rPr lang="en-US" altLang="ko-KR" sz="1400" dirty="0">
                <a:solidFill>
                  <a:prstClr val="black"/>
                </a:solidFill>
              </a:rPr>
              <a:t>('frame', </a:t>
            </a:r>
            <a:r>
              <a:rPr lang="en-US" altLang="ko-KR" sz="1400" dirty="0" err="1">
                <a:solidFill>
                  <a:prstClr val="black"/>
                </a:solidFill>
              </a:rPr>
              <a:t>img</a:t>
            </a:r>
            <a:r>
              <a:rPr lang="en-US" altLang="ko-KR" sz="1400" dirty="0">
                <a:solidFill>
                  <a:prstClr val="black"/>
                </a:solidFill>
              </a:rPr>
              <a:t>)</a:t>
            </a:r>
          </a:p>
          <a:p>
            <a:pPr lvl="0"/>
            <a:r>
              <a:rPr lang="en-US" altLang="ko-KR" sz="1400" dirty="0">
                <a:solidFill>
                  <a:prstClr val="black"/>
                </a:solidFill>
              </a:rPr>
              <a:t>           </a:t>
            </a:r>
            <a:r>
              <a:rPr lang="ko-KR" altLang="en-US" sz="1400" b="1" dirty="0">
                <a:solidFill>
                  <a:prstClr val="black"/>
                </a:solidFill>
                <a:latin typeface="+mj-ea"/>
                <a:ea typeface="+mj-ea"/>
              </a:rPr>
              <a:t>현재 시간 파악하여</a:t>
            </a:r>
            <a:r>
              <a:rPr lang="en-US" altLang="ko-KR" sz="1400" b="1" dirty="0">
                <a:solidFill>
                  <a:prstClr val="black"/>
                </a:solidFill>
                <a:latin typeface="+mj-ea"/>
                <a:ea typeface="+mj-ea"/>
              </a:rPr>
              <a:t>, </a:t>
            </a:r>
            <a:r>
              <a:rPr lang="ko-KR" altLang="en-US" sz="1400" b="1" dirty="0">
                <a:solidFill>
                  <a:prstClr val="black"/>
                </a:solidFill>
                <a:latin typeface="+mj-ea"/>
                <a:ea typeface="+mj-ea"/>
              </a:rPr>
              <a:t>줄을 서고있는 인원과 동시에</a:t>
            </a:r>
            <a:r>
              <a:rPr lang="en-US" altLang="ko-KR" sz="1400" b="1" dirty="0">
                <a:solidFill>
                  <a:prstClr val="black"/>
                </a:solidFill>
                <a:latin typeface="+mj-ea"/>
                <a:ea typeface="+mj-ea"/>
              </a:rPr>
              <a:t>, </a:t>
            </a:r>
            <a:r>
              <a:rPr lang="ko-KR" altLang="en-US" sz="1400" b="1" dirty="0">
                <a:solidFill>
                  <a:prstClr val="black"/>
                </a:solidFill>
                <a:latin typeface="+mj-ea"/>
                <a:ea typeface="+mj-ea"/>
              </a:rPr>
              <a:t>이를 출력한다</a:t>
            </a:r>
            <a:r>
              <a:rPr lang="en-US" altLang="ko-KR" sz="1400" b="1" dirty="0">
                <a:solidFill>
                  <a:prstClr val="black"/>
                </a:solidFill>
                <a:latin typeface="+mj-ea"/>
                <a:ea typeface="+mj-ea"/>
              </a:rPr>
              <a:t>.</a:t>
            </a:r>
            <a:endParaRPr lang="en-US" altLang="ko-KR" sz="1400" dirty="0">
              <a:solidFill>
                <a:prstClr val="black"/>
              </a:solidFill>
            </a:endParaRPr>
          </a:p>
          <a:p>
            <a:pPr lvl="0"/>
            <a:r>
              <a:rPr lang="en-US" altLang="ko-KR" sz="1400" dirty="0">
                <a:solidFill>
                  <a:prstClr val="black"/>
                </a:solidFill>
              </a:rPr>
              <a:t>           </a:t>
            </a:r>
            <a:r>
              <a:rPr lang="en-US" altLang="ko-KR" sz="1400" dirty="0" err="1">
                <a:solidFill>
                  <a:prstClr val="black"/>
                </a:solidFill>
              </a:rPr>
              <a:t>ch</a:t>
            </a:r>
            <a:r>
              <a:rPr lang="en-US" altLang="ko-KR" sz="1400" dirty="0">
                <a:solidFill>
                  <a:prstClr val="black"/>
                </a:solidFill>
              </a:rPr>
              <a:t> = </a:t>
            </a:r>
            <a:r>
              <a:rPr lang="en-US" altLang="ko-KR" sz="1400" dirty="0" err="1">
                <a:solidFill>
                  <a:prstClr val="black"/>
                </a:solidFill>
              </a:rPr>
              <a:t>cv.waitKey</a:t>
            </a:r>
            <a:r>
              <a:rPr lang="en-US" altLang="ko-KR" sz="1400" dirty="0">
                <a:solidFill>
                  <a:prstClr val="black"/>
                </a:solidFill>
              </a:rPr>
              <a:t>(30)&amp; 0xff</a:t>
            </a:r>
          </a:p>
          <a:p>
            <a:pPr lvl="0"/>
            <a:r>
              <a:rPr lang="en-US" altLang="ko-KR" sz="1400" dirty="0">
                <a:solidFill>
                  <a:prstClr val="black"/>
                </a:solidFill>
              </a:rPr>
              <a:t>           if </a:t>
            </a:r>
            <a:r>
              <a:rPr lang="en-US" altLang="ko-KR" sz="1400" dirty="0" err="1">
                <a:solidFill>
                  <a:prstClr val="black"/>
                </a:solidFill>
              </a:rPr>
              <a:t>ch</a:t>
            </a:r>
            <a:r>
              <a:rPr lang="en-US" altLang="ko-KR" sz="1400" dirty="0">
                <a:solidFill>
                  <a:prstClr val="black"/>
                </a:solidFill>
              </a:rPr>
              <a:t> == 27:</a:t>
            </a:r>
          </a:p>
          <a:p>
            <a:pPr lvl="0"/>
            <a:r>
              <a:rPr lang="en-US" altLang="ko-KR" sz="1400" dirty="0">
                <a:solidFill>
                  <a:prstClr val="black"/>
                </a:solidFill>
              </a:rPr>
              <a:t>           		print('Done')</a:t>
            </a:r>
          </a:p>
          <a:p>
            <a:pPr lvl="0"/>
            <a:r>
              <a:rPr lang="en-US" altLang="ko-KR" sz="1400" dirty="0">
                <a:solidFill>
                  <a:prstClr val="black"/>
                </a:solidFill>
              </a:rPr>
              <a:t>            	 break</a:t>
            </a:r>
          </a:p>
          <a:p>
            <a:pPr lvl="0"/>
            <a:endParaRPr lang="en-US" altLang="ko-KR" sz="1400" dirty="0">
              <a:solidFill>
                <a:prstClr val="black"/>
              </a:solidFill>
            </a:endParaRPr>
          </a:p>
          <a:p>
            <a:pPr lvl="0"/>
            <a:r>
              <a:rPr lang="en-US" altLang="ko-KR" sz="1400" dirty="0">
                <a:solidFill>
                  <a:prstClr val="black"/>
                </a:solidFill>
              </a:rPr>
              <a:t>	 </a:t>
            </a:r>
            <a:r>
              <a:rPr lang="ko-KR" altLang="en-US" sz="1400" b="1" dirty="0">
                <a:solidFill>
                  <a:prstClr val="black"/>
                </a:solidFill>
                <a:latin typeface="+mj-ea"/>
                <a:ea typeface="+mj-ea"/>
              </a:rPr>
              <a:t>앞서 코드에서</a:t>
            </a:r>
            <a:r>
              <a:rPr lang="en-US" altLang="ko-KR" sz="1400" b="1" dirty="0">
                <a:solidFill>
                  <a:prstClr val="black"/>
                </a:solidFill>
                <a:latin typeface="+mj-ea"/>
                <a:ea typeface="+mj-ea"/>
              </a:rPr>
              <a:t>, 30</a:t>
            </a:r>
            <a:r>
              <a:rPr lang="ko-KR" altLang="en-US" sz="1400" b="1" dirty="0">
                <a:solidFill>
                  <a:prstClr val="black"/>
                </a:solidFill>
                <a:latin typeface="+mj-ea"/>
                <a:ea typeface="+mj-ea"/>
              </a:rPr>
              <a:t>프레임에 한번씩 영상을 검사하여</a:t>
            </a:r>
            <a:r>
              <a:rPr lang="en-US" altLang="ko-KR" sz="1400" b="1" dirty="0">
                <a:solidFill>
                  <a:prstClr val="black"/>
                </a:solidFill>
                <a:latin typeface="+mj-ea"/>
                <a:ea typeface="+mj-ea"/>
              </a:rPr>
              <a:t>, </a:t>
            </a:r>
            <a:r>
              <a:rPr lang="ko-KR" altLang="en-US" sz="1400" b="1" dirty="0">
                <a:solidFill>
                  <a:prstClr val="black"/>
                </a:solidFill>
                <a:latin typeface="+mj-ea"/>
                <a:ea typeface="+mj-ea"/>
              </a:rPr>
              <a:t>버스정류장의 대기인원을 파악한다고 하였다</a:t>
            </a:r>
            <a:r>
              <a:rPr lang="en-US" altLang="ko-KR" sz="1400" b="1" dirty="0">
                <a:solidFill>
                  <a:prstClr val="black"/>
                </a:solidFill>
                <a:latin typeface="+mj-ea"/>
                <a:ea typeface="+mj-ea"/>
              </a:rPr>
              <a:t>.</a:t>
            </a:r>
          </a:p>
          <a:p>
            <a:pPr lvl="0"/>
            <a:r>
              <a:rPr lang="en-US" altLang="ko-KR" sz="1400" b="1" dirty="0">
                <a:solidFill>
                  <a:prstClr val="black"/>
                </a:solidFill>
                <a:latin typeface="+mj-ea"/>
                <a:ea typeface="+mj-ea"/>
              </a:rPr>
              <a:t>	</a:t>
            </a:r>
            <a:r>
              <a:rPr lang="ko-KR" altLang="en-US" sz="1400" b="1" dirty="0">
                <a:solidFill>
                  <a:prstClr val="black"/>
                </a:solidFill>
                <a:latin typeface="+mj-ea"/>
                <a:ea typeface="+mj-ea"/>
              </a:rPr>
              <a:t>이는 보통</a:t>
            </a:r>
            <a:r>
              <a:rPr lang="en-US" altLang="ko-KR" sz="1400" b="1" dirty="0">
                <a:solidFill>
                  <a:prstClr val="black"/>
                </a:solidFill>
                <a:latin typeface="+mj-ea"/>
                <a:ea typeface="+mj-ea"/>
              </a:rPr>
              <a:t>, 1</a:t>
            </a:r>
            <a:r>
              <a:rPr lang="ko-KR" altLang="en-US" sz="1400" b="1" dirty="0">
                <a:solidFill>
                  <a:prstClr val="black"/>
                </a:solidFill>
                <a:latin typeface="+mj-ea"/>
                <a:ea typeface="+mj-ea"/>
              </a:rPr>
              <a:t>초에 </a:t>
            </a:r>
            <a:r>
              <a:rPr lang="en-US" altLang="ko-KR" sz="1400" b="1" dirty="0">
                <a:solidFill>
                  <a:prstClr val="black"/>
                </a:solidFill>
                <a:latin typeface="+mj-ea"/>
                <a:ea typeface="+mj-ea"/>
              </a:rPr>
              <a:t>30</a:t>
            </a:r>
            <a:r>
              <a:rPr lang="ko-KR" altLang="en-US" sz="1400" b="1" dirty="0">
                <a:solidFill>
                  <a:prstClr val="black"/>
                </a:solidFill>
                <a:latin typeface="+mj-ea"/>
                <a:ea typeface="+mj-ea"/>
              </a:rPr>
              <a:t>프레임으로 영상이 진행됨을 </a:t>
            </a:r>
            <a:r>
              <a:rPr lang="ko-KR" altLang="en-US" sz="1400" b="1" dirty="0" err="1">
                <a:solidFill>
                  <a:prstClr val="black"/>
                </a:solidFill>
                <a:latin typeface="+mj-ea"/>
                <a:ea typeface="+mj-ea"/>
              </a:rPr>
              <a:t>확인할때</a:t>
            </a:r>
            <a:r>
              <a:rPr lang="en-US" altLang="ko-KR" sz="1400" b="1" dirty="0">
                <a:solidFill>
                  <a:prstClr val="black"/>
                </a:solidFill>
                <a:latin typeface="+mj-ea"/>
                <a:ea typeface="+mj-ea"/>
              </a:rPr>
              <a:t>, </a:t>
            </a:r>
            <a:r>
              <a:rPr lang="ko-KR" altLang="en-US" sz="1400" b="1" dirty="0">
                <a:solidFill>
                  <a:prstClr val="black"/>
                </a:solidFill>
                <a:latin typeface="+mj-ea"/>
                <a:ea typeface="+mj-ea"/>
              </a:rPr>
              <a:t>꽤나 빈번한 검사임을 상기해본다면</a:t>
            </a:r>
            <a:r>
              <a:rPr lang="en-US" altLang="ko-KR" sz="1400" b="1" dirty="0">
                <a:solidFill>
                  <a:prstClr val="black"/>
                </a:solidFill>
                <a:latin typeface="+mj-ea"/>
                <a:ea typeface="+mj-ea"/>
              </a:rPr>
              <a:t>,</a:t>
            </a:r>
          </a:p>
          <a:p>
            <a:pPr lvl="0"/>
            <a:r>
              <a:rPr lang="en-US" altLang="ko-KR" sz="1400" b="1" dirty="0">
                <a:solidFill>
                  <a:prstClr val="black"/>
                </a:solidFill>
                <a:latin typeface="+mj-ea"/>
                <a:ea typeface="+mj-ea"/>
              </a:rPr>
              <a:t>	</a:t>
            </a:r>
            <a:r>
              <a:rPr lang="ko-KR" altLang="en-US" sz="1400" b="1" dirty="0">
                <a:solidFill>
                  <a:prstClr val="black"/>
                </a:solidFill>
                <a:latin typeface="+mj-ea"/>
                <a:ea typeface="+mj-ea"/>
              </a:rPr>
              <a:t>실제 </a:t>
            </a:r>
            <a:r>
              <a:rPr lang="ko-KR" altLang="en-US" sz="1400" b="1" dirty="0" err="1">
                <a:solidFill>
                  <a:prstClr val="black"/>
                </a:solidFill>
                <a:latin typeface="+mj-ea"/>
                <a:ea typeface="+mj-ea"/>
              </a:rPr>
              <a:t>라즈베리파이를</a:t>
            </a:r>
            <a:r>
              <a:rPr lang="ko-KR" altLang="en-US" sz="1400" b="1" dirty="0">
                <a:solidFill>
                  <a:prstClr val="black"/>
                </a:solidFill>
                <a:latin typeface="+mj-ea"/>
                <a:ea typeface="+mj-ea"/>
              </a:rPr>
              <a:t> 통해 검사하는</a:t>
            </a:r>
            <a:r>
              <a:rPr lang="en-US" altLang="ko-KR" sz="1400" b="1" dirty="0">
                <a:solidFill>
                  <a:prstClr val="black"/>
                </a:solidFill>
                <a:latin typeface="+mj-ea"/>
                <a:ea typeface="+mj-ea"/>
              </a:rPr>
              <a:t> </a:t>
            </a:r>
            <a:r>
              <a:rPr lang="ko-KR" altLang="en-US" sz="1400" b="1" dirty="0">
                <a:solidFill>
                  <a:prstClr val="black"/>
                </a:solidFill>
                <a:latin typeface="+mj-ea"/>
                <a:ea typeface="+mj-ea"/>
              </a:rPr>
              <a:t>경우에는 </a:t>
            </a:r>
            <a:r>
              <a:rPr lang="en-US" altLang="ko-KR" sz="1400" b="1" dirty="0">
                <a:solidFill>
                  <a:prstClr val="black"/>
                </a:solidFill>
                <a:latin typeface="+mj-ea"/>
                <a:ea typeface="+mj-ea"/>
              </a:rPr>
              <a:t>30</a:t>
            </a:r>
            <a:r>
              <a:rPr lang="ko-KR" altLang="en-US" sz="1400" b="1" dirty="0">
                <a:solidFill>
                  <a:prstClr val="black"/>
                </a:solidFill>
                <a:latin typeface="+mj-ea"/>
                <a:ea typeface="+mj-ea"/>
              </a:rPr>
              <a:t>초의 한번 또는 </a:t>
            </a:r>
            <a:r>
              <a:rPr lang="en-US" altLang="ko-KR" sz="1400" b="1" dirty="0">
                <a:solidFill>
                  <a:prstClr val="black"/>
                </a:solidFill>
                <a:latin typeface="+mj-ea"/>
                <a:ea typeface="+mj-ea"/>
              </a:rPr>
              <a:t>60</a:t>
            </a:r>
            <a:r>
              <a:rPr lang="ko-KR" altLang="en-US" sz="1400" b="1" dirty="0">
                <a:solidFill>
                  <a:prstClr val="black"/>
                </a:solidFill>
                <a:latin typeface="+mj-ea"/>
                <a:ea typeface="+mj-ea"/>
              </a:rPr>
              <a:t>초에 한번정도로 검사를 </a:t>
            </a:r>
            <a:r>
              <a:rPr lang="en-US" altLang="ko-KR" sz="1400" b="1" dirty="0">
                <a:solidFill>
                  <a:prstClr val="black"/>
                </a:solidFill>
                <a:latin typeface="+mj-ea"/>
                <a:ea typeface="+mj-ea"/>
              </a:rPr>
              <a:t>	</a:t>
            </a:r>
            <a:r>
              <a:rPr lang="ko-KR" altLang="en-US" sz="1400" b="1" dirty="0">
                <a:solidFill>
                  <a:prstClr val="black"/>
                </a:solidFill>
                <a:latin typeface="+mj-ea"/>
                <a:ea typeface="+mj-ea"/>
              </a:rPr>
              <a:t>진행하여</a:t>
            </a:r>
            <a:r>
              <a:rPr lang="en-US" altLang="ko-KR" sz="1400" b="1" dirty="0">
                <a:solidFill>
                  <a:prstClr val="black"/>
                </a:solidFill>
                <a:latin typeface="+mj-ea"/>
                <a:ea typeface="+mj-ea"/>
              </a:rPr>
              <a:t>, </a:t>
            </a:r>
            <a:r>
              <a:rPr lang="ko-KR" altLang="en-US" sz="1400" b="1" dirty="0" err="1">
                <a:solidFill>
                  <a:prstClr val="black"/>
                </a:solidFill>
                <a:latin typeface="+mj-ea"/>
                <a:ea typeface="+mj-ea"/>
              </a:rPr>
              <a:t>라즈베리파이의</a:t>
            </a:r>
            <a:r>
              <a:rPr lang="ko-KR" altLang="en-US" sz="1400" b="1" dirty="0">
                <a:solidFill>
                  <a:prstClr val="black"/>
                </a:solidFill>
                <a:latin typeface="+mj-ea"/>
                <a:ea typeface="+mj-ea"/>
              </a:rPr>
              <a:t> 오버를 </a:t>
            </a:r>
            <a:r>
              <a:rPr lang="ko-KR" altLang="en-US" sz="1400" b="1" dirty="0" err="1">
                <a:solidFill>
                  <a:prstClr val="black"/>
                </a:solidFill>
                <a:latin typeface="+mj-ea"/>
                <a:ea typeface="+mj-ea"/>
              </a:rPr>
              <a:t>방지하려한다</a:t>
            </a:r>
            <a:r>
              <a:rPr lang="en-US" altLang="ko-KR" sz="1400" b="1" dirty="0">
                <a:solidFill>
                  <a:prstClr val="black"/>
                </a:solidFill>
                <a:latin typeface="+mj-ea"/>
                <a:ea typeface="+mj-ea"/>
              </a:rPr>
              <a:t>. </a:t>
            </a:r>
            <a:endParaRPr lang="en-US" altLang="ko-KR" sz="14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02750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>
            <a:extLst>
              <a:ext uri="{FF2B5EF4-FFF2-40B4-BE49-F238E27FC236}">
                <a16:creationId xmlns:a16="http://schemas.microsoft.com/office/drawing/2014/main" id="{DAB3DC14-37DC-42D7-91B5-213AED6C214C}"/>
              </a:ext>
            </a:extLst>
          </p:cNvPr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73437C0B-6788-4A14-AA92-1C8740DB47AE}"/>
              </a:ext>
            </a:extLst>
          </p:cNvPr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C8D70542-86F0-4987-829F-BD17418C2675}"/>
              </a:ext>
            </a:extLst>
          </p:cNvPr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3" name="제목 12">
            <a:extLst>
              <a:ext uri="{FF2B5EF4-FFF2-40B4-BE49-F238E27FC236}">
                <a16:creationId xmlns:a16="http://schemas.microsoft.com/office/drawing/2014/main" id="{7B7F16A0-DE67-46D7-AB49-9B59BEB770AD}"/>
              </a:ext>
            </a:extLst>
          </p:cNvPr>
          <p:cNvSpPr txBox="1">
            <a:spLocks/>
          </p:cNvSpPr>
          <p:nvPr/>
        </p:nvSpPr>
        <p:spPr>
          <a:xfrm>
            <a:off x="256150" y="692697"/>
            <a:ext cx="3324447" cy="26018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핵심소스코드</a:t>
            </a: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(Open</a:t>
            </a:r>
            <a:r>
              <a:rPr lang="ko-KR" altLang="en-US" sz="1700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700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API</a:t>
            </a: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)(1)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4" name="Picture 6">
            <a:extLst>
              <a:ext uri="{FF2B5EF4-FFF2-40B4-BE49-F238E27FC236}">
                <a16:creationId xmlns:a16="http://schemas.microsoft.com/office/drawing/2014/main" id="{5A780C21-34A1-405C-B744-B5687E7D5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" name="Picture 2">
            <a:extLst>
              <a:ext uri="{FF2B5EF4-FFF2-40B4-BE49-F238E27FC236}">
                <a16:creationId xmlns:a16="http://schemas.microsoft.com/office/drawing/2014/main" id="{D0986A7D-8ACF-428C-8E71-3BB2434DC3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" name="image14.png">
            <a:extLst>
              <a:ext uri="{FF2B5EF4-FFF2-40B4-BE49-F238E27FC236}">
                <a16:creationId xmlns:a16="http://schemas.microsoft.com/office/drawing/2014/main" id="{F6DA875D-6156-4C87-9B6B-FCF7FA2E63FB}"/>
              </a:ext>
            </a:extLst>
          </p:cNvPr>
          <p:cNvPicPr preferRelativeResize="0"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84" y="1233891"/>
            <a:ext cx="4135904" cy="5624101"/>
          </a:xfrm>
          <a:prstGeom prst="rect">
            <a:avLst/>
          </a:prstGeom>
          <a:noFill/>
        </p:spPr>
      </p:pic>
      <p:pic>
        <p:nvPicPr>
          <p:cNvPr id="11" name="image14.png">
            <a:extLst>
              <a:ext uri="{FF2B5EF4-FFF2-40B4-BE49-F238E27FC236}">
                <a16:creationId xmlns:a16="http://schemas.microsoft.com/office/drawing/2014/main" id="{93B3366B-3D6E-403E-AA48-F0801C7806E3}"/>
              </a:ext>
            </a:extLst>
          </p:cNvPr>
          <p:cNvPicPr preferRelativeResize="0"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95"/>
          <a:stretch/>
        </p:blipFill>
        <p:spPr>
          <a:xfrm>
            <a:off x="4057025" y="691166"/>
            <a:ext cx="5074391" cy="616683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7883039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C3EC6D74-2C06-47E1-AED4-80F9D634B145}"/>
              </a:ext>
            </a:extLst>
          </p:cNvPr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9BB70BE0-1EBD-45A5-8DF2-C02CBD31DA57}"/>
              </a:ext>
            </a:extLst>
          </p:cNvPr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915A3B05-9D5F-4FD7-836C-B5614B102748}"/>
              </a:ext>
            </a:extLst>
          </p:cNvPr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0" name="제목 12">
            <a:extLst>
              <a:ext uri="{FF2B5EF4-FFF2-40B4-BE49-F238E27FC236}">
                <a16:creationId xmlns:a16="http://schemas.microsoft.com/office/drawing/2014/main" id="{747C4CCF-54A7-440B-9417-FE2C9020E9BC}"/>
              </a:ext>
            </a:extLst>
          </p:cNvPr>
          <p:cNvSpPr txBox="1">
            <a:spLocks/>
          </p:cNvSpPr>
          <p:nvPr/>
        </p:nvSpPr>
        <p:spPr>
          <a:xfrm>
            <a:off x="323528" y="701817"/>
            <a:ext cx="2952328" cy="27159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핵심소스코드</a:t>
            </a:r>
            <a:r>
              <a:rPr kumimoji="0" lang="en-US" altLang="ko-KR" sz="1700" b="1" i="0" u="none" strike="noStrike" kern="1200" cap="none" spc="-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(Open </a:t>
            </a:r>
            <a:r>
              <a:rPr lang="en-US" altLang="ko-KR" sz="1700" b="1" spc="-50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API</a:t>
            </a:r>
            <a:r>
              <a:rPr kumimoji="0" lang="en-US" altLang="ko-KR" sz="1700" b="1" i="0" u="none" strike="noStrike" kern="1200" cap="none" spc="-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)(2)</a:t>
            </a:r>
            <a:endParaRPr kumimoji="0" lang="ko-KR" altLang="en-US" sz="1700" b="1" i="0" u="none" strike="noStrike" kern="1200" cap="none" spc="-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1" name="Picture 6">
            <a:extLst>
              <a:ext uri="{FF2B5EF4-FFF2-40B4-BE49-F238E27FC236}">
                <a16:creationId xmlns:a16="http://schemas.microsoft.com/office/drawing/2014/main" id="{B56B0575-0273-4AC5-B540-92D3DB6AE5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" name="Picture 2">
            <a:extLst>
              <a:ext uri="{FF2B5EF4-FFF2-40B4-BE49-F238E27FC236}">
                <a16:creationId xmlns:a16="http://schemas.microsoft.com/office/drawing/2014/main" id="{893EE317-200E-4B27-BFA6-A38E6C4E42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" name="바닥글 개체 틀 10">
            <a:extLst>
              <a:ext uri="{FF2B5EF4-FFF2-40B4-BE49-F238E27FC236}">
                <a16:creationId xmlns:a16="http://schemas.microsoft.com/office/drawing/2014/main" id="{86833BBE-6662-4272-B441-9E2EB3E0FF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한이음 ▶ 프로그램 설계서</a:t>
            </a: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FB35E6A4-0538-4AFE-9D8C-FA8E25640C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8369" y="2109178"/>
            <a:ext cx="4663275" cy="273233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4A4F7975-6080-4A4C-85D2-580BB27369E1}"/>
              </a:ext>
            </a:extLst>
          </p:cNvPr>
          <p:cNvSpPr txBox="1"/>
          <p:nvPr/>
        </p:nvSpPr>
        <p:spPr>
          <a:xfrm>
            <a:off x="775248" y="1293795"/>
            <a:ext cx="75935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신청한 공공데이터 포털의 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xml 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파일을</a:t>
            </a:r>
            <a:b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</a:b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Android studio 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에서 사용하기위해 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Parsing 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하는 메인 코드</a:t>
            </a:r>
          </a:p>
        </p:txBody>
      </p:sp>
    </p:spTree>
    <p:extLst>
      <p:ext uri="{BB962C8B-B14F-4D97-AF65-F5344CB8AC3E}">
        <p14:creationId xmlns:p14="http://schemas.microsoft.com/office/powerpoint/2010/main" val="3430498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>
            <a:extLst>
              <a:ext uri="{FF2B5EF4-FFF2-40B4-BE49-F238E27FC236}">
                <a16:creationId xmlns:a16="http://schemas.microsoft.com/office/drawing/2014/main" id="{DAB3DC14-37DC-42D7-91B5-213AED6C214C}"/>
              </a:ext>
            </a:extLst>
          </p:cNvPr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73437C0B-6788-4A14-AA92-1C8740DB47AE}"/>
              </a:ext>
            </a:extLst>
          </p:cNvPr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C8D70542-86F0-4987-829F-BD17418C2675}"/>
              </a:ext>
            </a:extLst>
          </p:cNvPr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3" name="제목 12">
            <a:extLst>
              <a:ext uri="{FF2B5EF4-FFF2-40B4-BE49-F238E27FC236}">
                <a16:creationId xmlns:a16="http://schemas.microsoft.com/office/drawing/2014/main" id="{7B7F16A0-DE67-46D7-AB49-9B59BEB770AD}"/>
              </a:ext>
            </a:extLst>
          </p:cNvPr>
          <p:cNvSpPr txBox="1">
            <a:spLocks/>
          </p:cNvSpPr>
          <p:nvPr/>
        </p:nvSpPr>
        <p:spPr>
          <a:xfrm>
            <a:off x="323528" y="692696"/>
            <a:ext cx="3791272" cy="33264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핵심소스코드</a:t>
            </a: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(App </a:t>
            </a:r>
            <a:r>
              <a:rPr lang="en-US" altLang="ko-KR" sz="1700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UI</a:t>
            </a: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)(1)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4" name="Picture 6">
            <a:extLst>
              <a:ext uri="{FF2B5EF4-FFF2-40B4-BE49-F238E27FC236}">
                <a16:creationId xmlns:a16="http://schemas.microsoft.com/office/drawing/2014/main" id="{5A780C21-34A1-405C-B744-B5687E7D5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" name="Picture 2">
            <a:extLst>
              <a:ext uri="{FF2B5EF4-FFF2-40B4-BE49-F238E27FC236}">
                <a16:creationId xmlns:a16="http://schemas.microsoft.com/office/drawing/2014/main" id="{D0986A7D-8ACF-428C-8E71-3BB2434DC3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3EB93BC-7B79-4684-AF73-D7EA9CCAA1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08" y="2072681"/>
            <a:ext cx="3657947" cy="460785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2DD8D53-5E3A-48FD-A2AE-1771796EA5A7}"/>
              </a:ext>
            </a:extLst>
          </p:cNvPr>
          <p:cNvSpPr txBox="1"/>
          <p:nvPr/>
        </p:nvSpPr>
        <p:spPr>
          <a:xfrm>
            <a:off x="323528" y="1353064"/>
            <a:ext cx="78875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FrameLayout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과 </a:t>
            </a:r>
            <a:r>
              <a:rPr kumimoji="0" lang="en-US" altLang="ko-KR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bottomNavi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로 이루어진 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menu.xml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에서 하단 메뉴 세 개 중 하나를 선택하면</a:t>
            </a:r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FramgeLayout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을 이루는 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Fragment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를 교체함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.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A294574-623C-4CE2-819D-4A72336706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4801" y="2220311"/>
            <a:ext cx="5285891" cy="363383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0FA8187-CDCC-42D4-A5AF-2793ECB98D1A}"/>
              </a:ext>
            </a:extLst>
          </p:cNvPr>
          <p:cNvSpPr txBox="1"/>
          <p:nvPr/>
        </p:nvSpPr>
        <p:spPr>
          <a:xfrm flipH="1">
            <a:off x="7197690" y="5424887"/>
            <a:ext cx="1946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MainActivity.java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15470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>
            <a:extLst>
              <a:ext uri="{FF2B5EF4-FFF2-40B4-BE49-F238E27FC236}">
                <a16:creationId xmlns:a16="http://schemas.microsoft.com/office/drawing/2014/main" id="{DAB3DC14-37DC-42D7-91B5-213AED6C214C}"/>
              </a:ext>
            </a:extLst>
          </p:cNvPr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73437C0B-6788-4A14-AA92-1C8740DB47AE}"/>
              </a:ext>
            </a:extLst>
          </p:cNvPr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C8D70542-86F0-4987-829F-BD17418C2675}"/>
              </a:ext>
            </a:extLst>
          </p:cNvPr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3" name="제목 12">
            <a:extLst>
              <a:ext uri="{FF2B5EF4-FFF2-40B4-BE49-F238E27FC236}">
                <a16:creationId xmlns:a16="http://schemas.microsoft.com/office/drawing/2014/main" id="{7B7F16A0-DE67-46D7-AB49-9B59BEB770AD}"/>
              </a:ext>
            </a:extLst>
          </p:cNvPr>
          <p:cNvSpPr txBox="1">
            <a:spLocks/>
          </p:cNvSpPr>
          <p:nvPr/>
        </p:nvSpPr>
        <p:spPr>
          <a:xfrm>
            <a:off x="323528" y="692696"/>
            <a:ext cx="3791272" cy="33264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핵심소스코드</a:t>
            </a: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(App UI)(2)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4" name="Picture 6">
            <a:extLst>
              <a:ext uri="{FF2B5EF4-FFF2-40B4-BE49-F238E27FC236}">
                <a16:creationId xmlns:a16="http://schemas.microsoft.com/office/drawing/2014/main" id="{5A780C21-34A1-405C-B744-B5687E7D5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" name="Picture 2">
            <a:extLst>
              <a:ext uri="{FF2B5EF4-FFF2-40B4-BE49-F238E27FC236}">
                <a16:creationId xmlns:a16="http://schemas.microsoft.com/office/drawing/2014/main" id="{D0986A7D-8ACF-428C-8E71-3BB2434DC3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2DD8D53-5E3A-48FD-A2AE-1771796EA5A7}"/>
              </a:ext>
            </a:extLst>
          </p:cNvPr>
          <p:cNvSpPr txBox="1"/>
          <p:nvPr/>
        </p:nvSpPr>
        <p:spPr>
          <a:xfrm>
            <a:off x="323528" y="1353064"/>
            <a:ext cx="78875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m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enu_right.xml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을 만들어서</a:t>
            </a:r>
            <a:r>
              <a:rPr lang="ko-KR" altLang="en-US" sz="1400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우측 상단에 메뉴가 보이도록 설정함</a:t>
            </a:r>
            <a:r>
              <a:rPr lang="en-US" altLang="ko-KR" sz="1400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.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1F04F4E-CFF4-47A4-99E1-14D4DDE18D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533" y="1889161"/>
            <a:ext cx="8866934" cy="4609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5659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>
            <a:extLst>
              <a:ext uri="{FF2B5EF4-FFF2-40B4-BE49-F238E27FC236}">
                <a16:creationId xmlns:a16="http://schemas.microsoft.com/office/drawing/2014/main" id="{DAB3DC14-37DC-42D7-91B5-213AED6C214C}"/>
              </a:ext>
            </a:extLst>
          </p:cNvPr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73437C0B-6788-4A14-AA92-1C8740DB47AE}"/>
              </a:ext>
            </a:extLst>
          </p:cNvPr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C8D70542-86F0-4987-829F-BD17418C2675}"/>
              </a:ext>
            </a:extLst>
          </p:cNvPr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3" name="제목 12">
            <a:extLst>
              <a:ext uri="{FF2B5EF4-FFF2-40B4-BE49-F238E27FC236}">
                <a16:creationId xmlns:a16="http://schemas.microsoft.com/office/drawing/2014/main" id="{7B7F16A0-DE67-46D7-AB49-9B59BEB770AD}"/>
              </a:ext>
            </a:extLst>
          </p:cNvPr>
          <p:cNvSpPr txBox="1">
            <a:spLocks/>
          </p:cNvSpPr>
          <p:nvPr/>
        </p:nvSpPr>
        <p:spPr>
          <a:xfrm>
            <a:off x="323528" y="692696"/>
            <a:ext cx="3791272" cy="33264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핵심소스코드</a:t>
            </a: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(App UI)(3)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4" name="Picture 6">
            <a:extLst>
              <a:ext uri="{FF2B5EF4-FFF2-40B4-BE49-F238E27FC236}">
                <a16:creationId xmlns:a16="http://schemas.microsoft.com/office/drawing/2014/main" id="{5A780C21-34A1-405C-B744-B5687E7D5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" name="Picture 2">
            <a:extLst>
              <a:ext uri="{FF2B5EF4-FFF2-40B4-BE49-F238E27FC236}">
                <a16:creationId xmlns:a16="http://schemas.microsoft.com/office/drawing/2014/main" id="{D0986A7D-8ACF-428C-8E71-3BB2434DC3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2DD8D53-5E3A-48FD-A2AE-1771796EA5A7}"/>
              </a:ext>
            </a:extLst>
          </p:cNvPr>
          <p:cNvSpPr txBox="1"/>
          <p:nvPr/>
        </p:nvSpPr>
        <p:spPr>
          <a:xfrm>
            <a:off x="323528" y="1353064"/>
            <a:ext cx="78875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버스 번호</a:t>
            </a:r>
            <a:r>
              <a:rPr lang="en-US" altLang="ko-KR" sz="1400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(8100, M4102) </a:t>
            </a:r>
            <a:r>
              <a:rPr lang="ko-KR" altLang="en-US" sz="1400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클릭 시 </a:t>
            </a:r>
            <a:r>
              <a:rPr lang="en-US" altLang="ko-KR" sz="1400" b="1" dirty="0" err="1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subActivity</a:t>
            </a:r>
            <a:r>
              <a:rPr lang="en-US" altLang="ko-KR" sz="1400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, </a:t>
            </a:r>
            <a:r>
              <a:rPr lang="en-US" altLang="ko-KR" sz="1400" b="1" dirty="0" err="1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showActivity</a:t>
            </a:r>
            <a:r>
              <a:rPr lang="ko-KR" altLang="en-US" sz="1400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가 각각 실행되도록 함</a:t>
            </a:r>
            <a:r>
              <a:rPr lang="en-US" altLang="ko-KR" sz="1400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.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BDB2A7BD-A018-4A12-8A67-16C7238AAC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614" y="1718041"/>
            <a:ext cx="7786771" cy="4899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9959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noProof="0" dirty="0">
                <a:solidFill>
                  <a:schemeClr val="bg1"/>
                </a:solidFill>
                <a:latin typeface="+mn-ea"/>
                <a:cs typeface="+mj-cs"/>
              </a:rPr>
              <a:t>시장</a:t>
            </a:r>
            <a:r>
              <a:rPr lang="en-US" altLang="ko-KR" sz="1700" b="1" noProof="0" dirty="0">
                <a:solidFill>
                  <a:schemeClr val="bg1"/>
                </a:solidFill>
                <a:latin typeface="+mn-ea"/>
                <a:cs typeface="+mj-cs"/>
              </a:rPr>
              <a:t>/</a:t>
            </a:r>
            <a:r>
              <a:rPr lang="ko-KR" altLang="en-US" sz="1700" b="1" noProof="0" dirty="0">
                <a:solidFill>
                  <a:schemeClr val="bg1"/>
                </a:solidFill>
                <a:latin typeface="+mn-ea"/>
                <a:cs typeface="+mj-cs"/>
              </a:rPr>
              <a:t>기술 동향 분석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D460826-8A2B-49C7-8C0F-F23E8AA26B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990" y="1279147"/>
            <a:ext cx="4343718" cy="2935914"/>
          </a:xfrm>
        </p:spPr>
        <p:txBody>
          <a:bodyPr>
            <a:normAutofit/>
          </a:bodyPr>
          <a:lstStyle/>
          <a:p>
            <a:r>
              <a:rPr lang="ko-KR" altLang="en-US" sz="1400" dirty="0">
                <a:latin typeface="+mj-ea"/>
                <a:ea typeface="+mj-ea"/>
              </a:rPr>
              <a:t>앞서 보여진 표와 같이</a:t>
            </a:r>
            <a:r>
              <a:rPr lang="en-US" altLang="ko-KR" sz="1400" dirty="0">
                <a:latin typeface="+mj-ea"/>
                <a:ea typeface="+mj-ea"/>
              </a:rPr>
              <a:t>, </a:t>
            </a:r>
            <a:r>
              <a:rPr lang="ko-KR" altLang="en-US" sz="1400" dirty="0">
                <a:latin typeface="+mj-ea"/>
                <a:ea typeface="+mj-ea"/>
              </a:rPr>
              <a:t>현재 수도권</a:t>
            </a:r>
            <a:r>
              <a:rPr lang="en-US" altLang="ko-KR" sz="1400" dirty="0">
                <a:latin typeface="+mj-ea"/>
                <a:ea typeface="+mj-ea"/>
              </a:rPr>
              <a:t>, </a:t>
            </a:r>
            <a:r>
              <a:rPr lang="ko-KR" altLang="en-US" sz="1400" dirty="0">
                <a:latin typeface="+mj-ea"/>
                <a:ea typeface="+mj-ea"/>
              </a:rPr>
              <a:t>일 대중교통 사용건수는 약</a:t>
            </a:r>
            <a:r>
              <a:rPr lang="en-US" altLang="ko-KR" sz="1400" dirty="0">
                <a:latin typeface="+mj-ea"/>
                <a:ea typeface="+mj-ea"/>
              </a:rPr>
              <a:t>, 1380</a:t>
            </a:r>
            <a:r>
              <a:rPr lang="ko-KR" altLang="en-US" sz="1400" dirty="0">
                <a:latin typeface="+mj-ea"/>
                <a:ea typeface="+mj-ea"/>
              </a:rPr>
              <a:t>만이며</a:t>
            </a:r>
            <a:r>
              <a:rPr lang="en-US" altLang="ko-KR" sz="1400" dirty="0">
                <a:latin typeface="+mj-ea"/>
                <a:ea typeface="+mj-ea"/>
              </a:rPr>
              <a:t>, </a:t>
            </a:r>
            <a:r>
              <a:rPr lang="ko-KR" altLang="en-US" sz="1400" dirty="0">
                <a:latin typeface="+mj-ea"/>
                <a:ea typeface="+mj-ea"/>
              </a:rPr>
              <a:t>인구는 약 </a:t>
            </a:r>
            <a:r>
              <a:rPr lang="en-US" altLang="ko-KR" sz="1400" dirty="0">
                <a:latin typeface="+mj-ea"/>
                <a:ea typeface="+mj-ea"/>
              </a:rPr>
              <a:t>720</a:t>
            </a:r>
            <a:r>
              <a:rPr lang="ko-KR" altLang="en-US" sz="1400" dirty="0">
                <a:latin typeface="+mj-ea"/>
                <a:ea typeface="+mj-ea"/>
              </a:rPr>
              <a:t>만명이다</a:t>
            </a:r>
            <a:r>
              <a:rPr lang="en-US" altLang="ko-KR" sz="1400" dirty="0">
                <a:latin typeface="+mj-ea"/>
                <a:ea typeface="+mj-ea"/>
              </a:rPr>
              <a:t>.</a:t>
            </a:r>
          </a:p>
          <a:p>
            <a:r>
              <a:rPr lang="ko-KR" altLang="en-US" sz="1400" dirty="0">
                <a:latin typeface="+mj-ea"/>
                <a:ea typeface="+mj-ea"/>
              </a:rPr>
              <a:t> 이러한 사용자들 중에서 출퇴근을 위해 이용하는 대중교통 사용자들은 평균적으로 </a:t>
            </a:r>
            <a:r>
              <a:rPr lang="en-US" altLang="ko-KR" sz="1400" dirty="0">
                <a:latin typeface="+mj-ea"/>
                <a:ea typeface="+mj-ea"/>
              </a:rPr>
              <a:t>1</a:t>
            </a:r>
            <a:r>
              <a:rPr lang="ko-KR" altLang="en-US" sz="1400" dirty="0">
                <a:latin typeface="+mj-ea"/>
                <a:ea typeface="+mj-ea"/>
              </a:rPr>
              <a:t>시간 </a:t>
            </a:r>
            <a:r>
              <a:rPr lang="en-US" altLang="ko-KR" sz="1400" dirty="0">
                <a:latin typeface="+mj-ea"/>
                <a:ea typeface="+mj-ea"/>
              </a:rPr>
              <a:t>30</a:t>
            </a:r>
            <a:r>
              <a:rPr lang="ko-KR" altLang="en-US" sz="1400" dirty="0">
                <a:latin typeface="+mj-ea"/>
                <a:ea typeface="+mj-ea"/>
              </a:rPr>
              <a:t>분정도를 대중교통을 사용하며 보낸다</a:t>
            </a:r>
            <a:r>
              <a:rPr lang="en-US" altLang="ko-KR" sz="1400" dirty="0">
                <a:latin typeface="+mj-ea"/>
                <a:ea typeface="+mj-ea"/>
              </a:rPr>
              <a:t>.</a:t>
            </a:r>
          </a:p>
          <a:p>
            <a:r>
              <a:rPr lang="en-US" altLang="ko-KR" sz="1400" dirty="0">
                <a:latin typeface="+mj-ea"/>
                <a:ea typeface="+mj-ea"/>
              </a:rPr>
              <a:t> </a:t>
            </a:r>
            <a:r>
              <a:rPr lang="ko-KR" altLang="en-US" sz="1400" dirty="0">
                <a:latin typeface="+mj-ea"/>
                <a:ea typeface="+mj-ea"/>
              </a:rPr>
              <a:t>이러한 이용자들 중</a:t>
            </a:r>
            <a:r>
              <a:rPr lang="en-US" altLang="ko-KR" sz="1400" dirty="0">
                <a:latin typeface="+mj-ea"/>
                <a:ea typeface="+mj-ea"/>
              </a:rPr>
              <a:t>, </a:t>
            </a:r>
            <a:r>
              <a:rPr lang="ko-KR" altLang="en-US" sz="1400" dirty="0">
                <a:latin typeface="+mj-ea"/>
                <a:ea typeface="+mj-ea"/>
              </a:rPr>
              <a:t>버스를 이용한 인원은 </a:t>
            </a:r>
            <a:r>
              <a:rPr lang="en-US" altLang="ko-KR" sz="1400" dirty="0">
                <a:latin typeface="+mj-ea"/>
                <a:ea typeface="+mj-ea"/>
              </a:rPr>
              <a:t>43%,</a:t>
            </a:r>
            <a:br>
              <a:rPr lang="en-US" altLang="ko-KR" sz="1400" dirty="0">
                <a:latin typeface="+mj-ea"/>
                <a:ea typeface="+mj-ea"/>
              </a:rPr>
            </a:br>
            <a:r>
              <a:rPr lang="ko-KR" altLang="en-US" sz="1400" dirty="0">
                <a:latin typeface="+mj-ea"/>
                <a:ea typeface="+mj-ea"/>
              </a:rPr>
              <a:t>지하철</a:t>
            </a:r>
            <a:r>
              <a:rPr lang="en-US" altLang="ko-KR" sz="1400" dirty="0">
                <a:latin typeface="+mj-ea"/>
                <a:ea typeface="+mj-ea"/>
              </a:rPr>
              <a:t>,</a:t>
            </a:r>
            <a:r>
              <a:rPr lang="ko-KR" altLang="en-US" sz="1400" dirty="0">
                <a:latin typeface="+mj-ea"/>
                <a:ea typeface="+mj-ea"/>
              </a:rPr>
              <a:t>철도 등을 환승하여 이용하는 정도는 </a:t>
            </a:r>
            <a:r>
              <a:rPr lang="en-US" altLang="ko-KR" sz="1400" dirty="0">
                <a:latin typeface="+mj-ea"/>
                <a:ea typeface="+mj-ea"/>
              </a:rPr>
              <a:t>17%</a:t>
            </a:r>
            <a:r>
              <a:rPr lang="ko-KR" altLang="en-US" sz="1400" dirty="0">
                <a:latin typeface="+mj-ea"/>
                <a:ea typeface="+mj-ea"/>
              </a:rPr>
              <a:t>로 대략 </a:t>
            </a:r>
            <a:r>
              <a:rPr lang="en-US" altLang="ko-KR" sz="1400" dirty="0">
                <a:latin typeface="+mj-ea"/>
                <a:ea typeface="+mj-ea"/>
              </a:rPr>
              <a:t>60%</a:t>
            </a:r>
            <a:r>
              <a:rPr lang="ko-KR" altLang="en-US" sz="1400" dirty="0">
                <a:latin typeface="+mj-ea"/>
                <a:ea typeface="+mj-ea"/>
              </a:rPr>
              <a:t>의 수도권 직장인이 출퇴근을 위하여</a:t>
            </a:r>
            <a:r>
              <a:rPr lang="en-US" altLang="ko-KR" sz="1400" dirty="0">
                <a:latin typeface="+mj-ea"/>
                <a:ea typeface="+mj-ea"/>
              </a:rPr>
              <a:t> </a:t>
            </a:r>
            <a:r>
              <a:rPr lang="ko-KR" altLang="en-US" sz="1400" dirty="0">
                <a:latin typeface="+mj-ea"/>
                <a:ea typeface="+mj-ea"/>
              </a:rPr>
              <a:t>버스를 이용한다는 것을 알 수가 있었다</a:t>
            </a:r>
            <a:r>
              <a:rPr lang="en-US" altLang="ko-KR" sz="1400" dirty="0">
                <a:latin typeface="+mj-ea"/>
                <a:ea typeface="+mj-ea"/>
              </a:rPr>
              <a:t>.</a:t>
            </a:r>
          </a:p>
          <a:p>
            <a:r>
              <a:rPr lang="en-US" altLang="ko-KR" sz="1400" dirty="0">
                <a:latin typeface="+mj-ea"/>
                <a:ea typeface="+mj-ea"/>
              </a:rPr>
              <a:t> </a:t>
            </a:r>
          </a:p>
        </p:txBody>
      </p:sp>
      <p:pic>
        <p:nvPicPr>
          <p:cNvPr id="10" name="내용 개체 틀 9">
            <a:extLst>
              <a:ext uri="{FF2B5EF4-FFF2-40B4-BE49-F238E27FC236}">
                <a16:creationId xmlns:a16="http://schemas.microsoft.com/office/drawing/2014/main" id="{90AA46DC-BE58-4C9B-A2A5-320D27A7BD4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96" t="5860" r="12579" b="70616"/>
          <a:stretch/>
        </p:blipFill>
        <p:spPr>
          <a:xfrm>
            <a:off x="107504" y="4215061"/>
            <a:ext cx="4374204" cy="1938568"/>
          </a:xfrm>
        </p:spPr>
      </p:pic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4B99CF82-D110-44F1-939F-0DB832182F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62294" y="692695"/>
            <a:ext cx="3887391" cy="6012903"/>
          </a:xfrm>
        </p:spPr>
        <p:txBody>
          <a:bodyPr>
            <a:normAutofit/>
          </a:bodyPr>
          <a:lstStyle/>
          <a:p>
            <a:r>
              <a:rPr lang="ko-KR" altLang="en-US" sz="1400" dirty="0">
                <a:latin typeface="+mj-ea"/>
                <a:ea typeface="+mj-ea"/>
              </a:rPr>
              <a:t>결과적으로</a:t>
            </a:r>
            <a:r>
              <a:rPr lang="en-US" altLang="ko-KR" sz="1400" dirty="0">
                <a:latin typeface="+mj-ea"/>
                <a:ea typeface="+mj-ea"/>
              </a:rPr>
              <a:t>, </a:t>
            </a:r>
          </a:p>
          <a:p>
            <a:r>
              <a:rPr lang="en-US" altLang="ko-KR" sz="1400" dirty="0">
                <a:latin typeface="+mj-ea"/>
                <a:ea typeface="+mj-ea"/>
              </a:rPr>
              <a:t> </a:t>
            </a:r>
            <a:r>
              <a:rPr lang="ko-KR" altLang="en-US" sz="1400" dirty="0">
                <a:latin typeface="+mj-ea"/>
                <a:ea typeface="+mj-ea"/>
              </a:rPr>
              <a:t>앞서 설명한 </a:t>
            </a:r>
            <a:r>
              <a:rPr lang="en-US" altLang="ko-KR" sz="1400" dirty="0">
                <a:latin typeface="+mj-ea"/>
                <a:ea typeface="+mj-ea"/>
              </a:rPr>
              <a:t>C19</a:t>
            </a:r>
            <a:r>
              <a:rPr lang="ko-KR" altLang="en-US" sz="1400" dirty="0">
                <a:latin typeface="+mj-ea"/>
                <a:ea typeface="+mj-ea"/>
              </a:rPr>
              <a:t>와 함께 수도권에서 이용하는 대중교통 특히 버스를 이용하여</a:t>
            </a:r>
            <a:r>
              <a:rPr lang="en-US" altLang="ko-KR" sz="1400" dirty="0">
                <a:latin typeface="+mj-ea"/>
                <a:ea typeface="+mj-ea"/>
              </a:rPr>
              <a:t>, </a:t>
            </a:r>
            <a:r>
              <a:rPr lang="ko-KR" altLang="en-US" sz="1400" dirty="0">
                <a:latin typeface="+mj-ea"/>
                <a:ea typeface="+mj-ea"/>
              </a:rPr>
              <a:t>출퇴근을 하는 직장인의 경우</a:t>
            </a:r>
            <a:r>
              <a:rPr lang="en-US" altLang="ko-KR" sz="1400" dirty="0">
                <a:latin typeface="+mj-ea"/>
                <a:ea typeface="+mj-ea"/>
              </a:rPr>
              <a:t>,</a:t>
            </a:r>
          </a:p>
          <a:p>
            <a:r>
              <a:rPr lang="en-US" altLang="ko-KR" sz="1400" dirty="0">
                <a:latin typeface="+mj-ea"/>
                <a:ea typeface="+mj-ea"/>
              </a:rPr>
              <a:t> </a:t>
            </a:r>
            <a:r>
              <a:rPr lang="ko-KR" altLang="en-US" sz="1400" dirty="0">
                <a:latin typeface="+mj-ea"/>
                <a:ea typeface="+mj-ea"/>
              </a:rPr>
              <a:t>일 사용자 </a:t>
            </a:r>
            <a:r>
              <a:rPr lang="en-US" altLang="ko-KR" sz="1400" dirty="0">
                <a:latin typeface="+mj-ea"/>
                <a:ea typeface="+mj-ea"/>
              </a:rPr>
              <a:t>700</a:t>
            </a:r>
            <a:r>
              <a:rPr lang="ko-KR" altLang="en-US" sz="1400" dirty="0">
                <a:latin typeface="+mj-ea"/>
                <a:ea typeface="+mj-ea"/>
              </a:rPr>
              <a:t>만명의 인원들과 마찬가지로</a:t>
            </a:r>
            <a:r>
              <a:rPr lang="en-US" altLang="ko-KR" sz="1400" dirty="0">
                <a:latin typeface="+mj-ea"/>
                <a:ea typeface="+mj-ea"/>
              </a:rPr>
              <a:t>, </a:t>
            </a:r>
            <a:r>
              <a:rPr lang="ko-KR" altLang="en-US" sz="1400" dirty="0">
                <a:latin typeface="+mj-ea"/>
                <a:ea typeface="+mj-ea"/>
              </a:rPr>
              <a:t>출퇴근시</a:t>
            </a:r>
            <a:r>
              <a:rPr lang="en-US" altLang="ko-KR" sz="1400" dirty="0">
                <a:latin typeface="+mj-ea"/>
                <a:ea typeface="+mj-ea"/>
              </a:rPr>
              <a:t>, </a:t>
            </a:r>
            <a:r>
              <a:rPr lang="ko-KR" altLang="en-US" sz="1400" dirty="0">
                <a:latin typeface="+mj-ea"/>
                <a:ea typeface="+mj-ea"/>
              </a:rPr>
              <a:t>많은 인원들이 붐비는 장소에서 함께</a:t>
            </a:r>
            <a:r>
              <a:rPr lang="en-US" altLang="ko-KR" sz="1400" dirty="0">
                <a:latin typeface="+mj-ea"/>
                <a:ea typeface="+mj-ea"/>
              </a:rPr>
              <a:t>, </a:t>
            </a:r>
            <a:r>
              <a:rPr lang="ko-KR" altLang="en-US" sz="1400" dirty="0">
                <a:latin typeface="+mj-ea"/>
                <a:ea typeface="+mj-ea"/>
              </a:rPr>
              <a:t>시간을 보내고</a:t>
            </a:r>
            <a:r>
              <a:rPr lang="en-US" altLang="ko-KR" sz="1400" dirty="0">
                <a:latin typeface="+mj-ea"/>
                <a:ea typeface="+mj-ea"/>
              </a:rPr>
              <a:t>, </a:t>
            </a:r>
            <a:r>
              <a:rPr lang="ko-KR" altLang="en-US" sz="1400" dirty="0">
                <a:latin typeface="+mj-ea"/>
                <a:ea typeface="+mj-ea"/>
              </a:rPr>
              <a:t>직장으로 향하는 만큼 이를 피할 수 있는 방법을 찾기가 어려운 상황속에서</a:t>
            </a:r>
            <a:r>
              <a:rPr lang="en-US" altLang="ko-KR" sz="1400" dirty="0">
                <a:latin typeface="+mj-ea"/>
                <a:ea typeface="+mj-ea"/>
              </a:rPr>
              <a:t>, </a:t>
            </a:r>
            <a:r>
              <a:rPr lang="ko-KR" altLang="en-US" sz="1400" dirty="0">
                <a:latin typeface="+mj-ea"/>
                <a:ea typeface="+mj-ea"/>
              </a:rPr>
              <a:t>이러한 </a:t>
            </a:r>
            <a:r>
              <a:rPr lang="en-US" altLang="ko-KR" sz="1400" dirty="0">
                <a:latin typeface="+mj-ea"/>
                <a:ea typeface="+mj-ea"/>
              </a:rPr>
              <a:t>C19</a:t>
            </a:r>
            <a:r>
              <a:rPr lang="ko-KR" altLang="en-US" sz="1400" dirty="0">
                <a:latin typeface="+mj-ea"/>
                <a:ea typeface="+mj-ea"/>
              </a:rPr>
              <a:t>의 생활 속 거리두기의 지침과는 괴리가 있는 방식으로 하루를 보내고 있음을 알 수가 있다</a:t>
            </a:r>
            <a:r>
              <a:rPr lang="en-US" altLang="ko-KR" sz="1400" dirty="0">
                <a:latin typeface="+mj-ea"/>
                <a:ea typeface="+mj-ea"/>
              </a:rPr>
              <a:t>.</a:t>
            </a:r>
          </a:p>
          <a:p>
            <a:r>
              <a:rPr lang="en-US" altLang="ko-KR" sz="1400" dirty="0">
                <a:latin typeface="+mj-ea"/>
                <a:ea typeface="+mj-ea"/>
              </a:rPr>
              <a:t> </a:t>
            </a:r>
          </a:p>
          <a:p>
            <a:r>
              <a:rPr lang="en-US" altLang="ko-KR" sz="1400" dirty="0">
                <a:latin typeface="+mj-ea"/>
                <a:ea typeface="+mj-ea"/>
              </a:rPr>
              <a:t> </a:t>
            </a:r>
            <a:r>
              <a:rPr lang="ko-KR" altLang="en-US" sz="1400" dirty="0">
                <a:latin typeface="+mj-ea"/>
                <a:ea typeface="+mj-ea"/>
              </a:rPr>
              <a:t>이러한 </a:t>
            </a:r>
            <a:r>
              <a:rPr lang="en-US" altLang="ko-KR" sz="1400" dirty="0">
                <a:latin typeface="+mj-ea"/>
                <a:ea typeface="+mj-ea"/>
              </a:rPr>
              <a:t>C19</a:t>
            </a:r>
            <a:r>
              <a:rPr lang="ko-KR" altLang="en-US" sz="1400" dirty="0">
                <a:latin typeface="+mj-ea"/>
                <a:ea typeface="+mj-ea"/>
              </a:rPr>
              <a:t>로 발행한 생활에서</a:t>
            </a:r>
            <a:r>
              <a:rPr lang="en-US" altLang="ko-KR" sz="1400" dirty="0">
                <a:latin typeface="+mj-ea"/>
                <a:ea typeface="+mj-ea"/>
              </a:rPr>
              <a:t>, 6</a:t>
            </a:r>
            <a:r>
              <a:rPr lang="ko-KR" altLang="en-US" sz="1400" dirty="0">
                <a:latin typeface="+mj-ea"/>
                <a:ea typeface="+mj-ea"/>
              </a:rPr>
              <a:t>개월이 흐르고 언제 이를 해결 할 수 있을지도 미지수인 상황이다</a:t>
            </a:r>
            <a:r>
              <a:rPr lang="en-US" altLang="ko-KR" sz="1400" dirty="0">
                <a:latin typeface="+mj-ea"/>
                <a:ea typeface="+mj-ea"/>
              </a:rPr>
              <a:t>.</a:t>
            </a:r>
          </a:p>
          <a:p>
            <a:r>
              <a:rPr lang="en-US" altLang="ko-KR" sz="1400" dirty="0">
                <a:latin typeface="+mj-ea"/>
                <a:ea typeface="+mj-ea"/>
              </a:rPr>
              <a:t> </a:t>
            </a:r>
            <a:r>
              <a:rPr lang="ko-KR" altLang="en-US" sz="1400" dirty="0">
                <a:latin typeface="+mj-ea"/>
                <a:ea typeface="+mj-ea"/>
              </a:rPr>
              <a:t>동시에 대중교통을 이용하는 대다수인 직장인들에게</a:t>
            </a:r>
            <a:r>
              <a:rPr lang="en-US" altLang="ko-KR" sz="1400" dirty="0">
                <a:latin typeface="+mj-ea"/>
                <a:ea typeface="+mj-ea"/>
              </a:rPr>
              <a:t>, </a:t>
            </a:r>
            <a:r>
              <a:rPr lang="ko-KR" altLang="en-US" sz="1400" dirty="0">
                <a:latin typeface="+mj-ea"/>
                <a:ea typeface="+mj-ea"/>
              </a:rPr>
              <a:t>언제나 좋은 컨디션으로</a:t>
            </a:r>
            <a:r>
              <a:rPr lang="en-US" altLang="ko-KR" sz="1400" dirty="0">
                <a:latin typeface="+mj-ea"/>
                <a:ea typeface="+mj-ea"/>
              </a:rPr>
              <a:t>, </a:t>
            </a:r>
            <a:r>
              <a:rPr lang="ko-KR" altLang="en-US" sz="1400" dirty="0">
                <a:latin typeface="+mj-ea"/>
                <a:ea typeface="+mj-ea"/>
              </a:rPr>
              <a:t>서로 간의 </a:t>
            </a:r>
            <a:r>
              <a:rPr lang="en-US" altLang="ko-KR" sz="1400" dirty="0">
                <a:latin typeface="+mj-ea"/>
                <a:ea typeface="+mj-ea"/>
              </a:rPr>
              <a:t>2m</a:t>
            </a:r>
            <a:r>
              <a:rPr lang="ko-KR" altLang="en-US" sz="1400" dirty="0">
                <a:latin typeface="+mj-ea"/>
                <a:ea typeface="+mj-ea"/>
              </a:rPr>
              <a:t> 거리를 유지한채 대중교통을 이용하며 매일매일 출퇴근을 하라는 것은 단연코 불가능한 주문이라 확신한다</a:t>
            </a:r>
            <a:r>
              <a:rPr lang="en-US" altLang="ko-KR" sz="1400" dirty="0">
                <a:latin typeface="+mj-ea"/>
                <a:ea typeface="+mj-ea"/>
              </a:rPr>
              <a:t>.</a:t>
            </a:r>
          </a:p>
          <a:p>
            <a:r>
              <a:rPr lang="en-US" altLang="ko-KR" sz="1400" dirty="0">
                <a:latin typeface="+mj-ea"/>
                <a:ea typeface="+mj-ea"/>
              </a:rPr>
              <a:t> </a:t>
            </a:r>
            <a:r>
              <a:rPr lang="ko-KR" altLang="en-US" sz="1400" dirty="0">
                <a:latin typeface="+mj-ea"/>
                <a:ea typeface="+mj-ea"/>
              </a:rPr>
              <a:t>다만</a:t>
            </a:r>
            <a:r>
              <a:rPr lang="en-US" altLang="ko-KR" sz="1400" dirty="0">
                <a:latin typeface="+mj-ea"/>
                <a:ea typeface="+mj-ea"/>
              </a:rPr>
              <a:t>, </a:t>
            </a:r>
            <a:r>
              <a:rPr lang="ko-KR" altLang="en-US" sz="1400" dirty="0">
                <a:latin typeface="+mj-ea"/>
                <a:ea typeface="+mj-ea"/>
              </a:rPr>
              <a:t>이러한 생활속에서</a:t>
            </a:r>
            <a:r>
              <a:rPr lang="en-US" altLang="ko-KR" sz="1400" dirty="0">
                <a:latin typeface="+mj-ea"/>
                <a:ea typeface="+mj-ea"/>
              </a:rPr>
              <a:t>, </a:t>
            </a:r>
            <a:r>
              <a:rPr lang="ko-KR" altLang="en-US" sz="1400" dirty="0">
                <a:latin typeface="+mj-ea"/>
                <a:ea typeface="+mj-ea"/>
              </a:rPr>
              <a:t>우리의 프로젝트 아이디어가</a:t>
            </a:r>
            <a:r>
              <a:rPr lang="en-US" altLang="ko-KR" sz="1400" dirty="0">
                <a:latin typeface="+mj-ea"/>
                <a:ea typeface="+mj-ea"/>
              </a:rPr>
              <a:t> </a:t>
            </a:r>
            <a:r>
              <a:rPr lang="ko-KR" altLang="en-US" sz="1400" dirty="0">
                <a:latin typeface="+mj-ea"/>
                <a:ea typeface="+mj-ea"/>
              </a:rPr>
              <a:t>이러한 문제점이 존재하는 현실에 한가지의 해결책으로서 제시 될 수가 있음을 해당 프로젝트 목표를 배경으로 시사한다 생각한다</a:t>
            </a:r>
            <a:r>
              <a:rPr lang="en-US" altLang="ko-KR" sz="1400" dirty="0">
                <a:latin typeface="+mj-ea"/>
                <a:ea typeface="+mj-ea"/>
              </a:rPr>
              <a:t>.</a:t>
            </a:r>
          </a:p>
          <a:p>
            <a:r>
              <a:rPr lang="ko-KR" altLang="en-US" sz="1400" dirty="0">
                <a:latin typeface="+mj-ea"/>
                <a:ea typeface="+mj-ea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133980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noProof="0" dirty="0">
                <a:solidFill>
                  <a:schemeClr val="bg1"/>
                </a:solidFill>
                <a:latin typeface="+mn-ea"/>
                <a:cs typeface="+mj-cs"/>
              </a:rPr>
              <a:t>시장</a:t>
            </a:r>
            <a:r>
              <a:rPr lang="en-US" altLang="ko-KR" sz="1700" b="1" noProof="0" dirty="0">
                <a:solidFill>
                  <a:schemeClr val="bg1"/>
                </a:solidFill>
                <a:latin typeface="+mn-ea"/>
                <a:cs typeface="+mj-cs"/>
              </a:rPr>
              <a:t>/</a:t>
            </a:r>
            <a:r>
              <a:rPr lang="ko-KR" altLang="en-US" sz="1700" b="1" noProof="0" dirty="0">
                <a:solidFill>
                  <a:schemeClr val="bg1"/>
                </a:solidFill>
                <a:latin typeface="+mn-ea"/>
                <a:cs typeface="+mj-cs"/>
              </a:rPr>
              <a:t>기술 동향 분석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7E7E3E1F-B5D4-4C4E-A412-05336AA2DE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503" y="1163224"/>
            <a:ext cx="4229823" cy="823912"/>
          </a:xfrm>
        </p:spPr>
        <p:txBody>
          <a:bodyPr>
            <a:normAutofit/>
          </a:bodyPr>
          <a:lstStyle/>
          <a:p>
            <a:r>
              <a:rPr lang="ko-KR" altLang="en-US" sz="1600" dirty="0">
                <a:latin typeface="+mj-ea"/>
                <a:ea typeface="+mj-ea"/>
              </a:rPr>
              <a:t>현재까지 </a:t>
            </a:r>
            <a:r>
              <a:rPr lang="en-US" altLang="ko-KR" sz="1600" dirty="0">
                <a:latin typeface="+mj-ea"/>
                <a:ea typeface="+mj-ea"/>
              </a:rPr>
              <a:t>2</a:t>
            </a:r>
            <a:r>
              <a:rPr lang="ko-KR" altLang="en-US" sz="1600" dirty="0">
                <a:latin typeface="+mj-ea"/>
                <a:ea typeface="+mj-ea"/>
              </a:rPr>
              <a:t>기 신도시까지 건설 후</a:t>
            </a:r>
            <a:r>
              <a:rPr lang="en-US" altLang="ko-KR" sz="1600" dirty="0">
                <a:latin typeface="+mj-ea"/>
                <a:ea typeface="+mj-ea"/>
              </a:rPr>
              <a:t>,</a:t>
            </a:r>
            <a:r>
              <a:rPr lang="ko-KR" altLang="en-US" sz="1600" dirty="0">
                <a:latin typeface="+mj-ea"/>
                <a:ea typeface="+mj-ea"/>
              </a:rPr>
              <a:t> 입주가 되어있고</a:t>
            </a:r>
            <a:r>
              <a:rPr lang="en-US" altLang="ko-KR" sz="1600" dirty="0">
                <a:latin typeface="+mj-ea"/>
                <a:ea typeface="+mj-ea"/>
              </a:rPr>
              <a:t>, </a:t>
            </a:r>
            <a:r>
              <a:rPr lang="ko-KR" altLang="en-US" sz="1600" dirty="0">
                <a:latin typeface="+mj-ea"/>
                <a:ea typeface="+mj-ea"/>
              </a:rPr>
              <a:t>위 신도시들의 대부분은 광역버스만이 서울과 연결되는 유일한 교통이다</a:t>
            </a:r>
            <a:r>
              <a:rPr lang="en-US" altLang="ko-KR" sz="1600" dirty="0">
                <a:latin typeface="+mj-ea"/>
                <a:ea typeface="+mj-ea"/>
              </a:rPr>
              <a:t>.</a:t>
            </a:r>
            <a:endParaRPr lang="ko-KR" altLang="en-US" sz="1600" dirty="0">
              <a:latin typeface="+mj-ea"/>
              <a:ea typeface="+mj-ea"/>
            </a:endParaRPr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CF2676F1-8F6B-4DEC-A7A9-7160E3C00A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572372" y="762004"/>
            <a:ext cx="4403099" cy="1252689"/>
          </a:xfrm>
        </p:spPr>
        <p:txBody>
          <a:bodyPr>
            <a:normAutofit/>
          </a:bodyPr>
          <a:lstStyle/>
          <a:p>
            <a:r>
              <a:rPr lang="ko-KR" altLang="en-US" sz="1600" dirty="0">
                <a:latin typeface="+mj-ea"/>
                <a:ea typeface="+mj-ea"/>
              </a:rPr>
              <a:t>현재 계획되어 있는 </a:t>
            </a:r>
            <a:r>
              <a:rPr lang="en-US" altLang="ko-KR" sz="1600" dirty="0">
                <a:latin typeface="+mj-ea"/>
                <a:ea typeface="+mj-ea"/>
              </a:rPr>
              <a:t>3</a:t>
            </a:r>
            <a:r>
              <a:rPr lang="ko-KR" altLang="en-US" sz="1600" dirty="0">
                <a:latin typeface="+mj-ea"/>
                <a:ea typeface="+mj-ea"/>
              </a:rPr>
              <a:t>기 신도시의 경우</a:t>
            </a:r>
            <a:br>
              <a:rPr lang="en-US" altLang="ko-KR" sz="1600" dirty="0">
                <a:latin typeface="+mj-ea"/>
                <a:ea typeface="+mj-ea"/>
              </a:rPr>
            </a:br>
            <a:r>
              <a:rPr lang="ko-KR" altLang="en-US" sz="1600" dirty="0">
                <a:latin typeface="+mj-ea"/>
                <a:ea typeface="+mj-ea"/>
              </a:rPr>
              <a:t> </a:t>
            </a:r>
            <a:r>
              <a:rPr lang="en-US" altLang="ko-KR" sz="1600" dirty="0">
                <a:latin typeface="+mj-ea"/>
                <a:ea typeface="+mj-ea"/>
              </a:rPr>
              <a:t>GTX(</a:t>
            </a:r>
            <a:r>
              <a:rPr lang="ko-KR" altLang="en-US" sz="1600" dirty="0">
                <a:latin typeface="+mj-ea"/>
                <a:ea typeface="+mj-ea"/>
              </a:rPr>
              <a:t>수도권 광역급행철도</a:t>
            </a:r>
            <a:r>
              <a:rPr lang="en-US" altLang="ko-KR" sz="1600" dirty="0">
                <a:latin typeface="+mj-ea"/>
                <a:ea typeface="+mj-ea"/>
              </a:rPr>
              <a:t>)</a:t>
            </a:r>
            <a:r>
              <a:rPr lang="ko-KR" altLang="en-US" sz="1600" dirty="0">
                <a:latin typeface="+mj-ea"/>
                <a:ea typeface="+mj-ea"/>
              </a:rPr>
              <a:t>의 완성 전까지는 매일 </a:t>
            </a:r>
            <a:r>
              <a:rPr lang="en-US" altLang="ko-KR" sz="1600" dirty="0">
                <a:latin typeface="+mj-ea"/>
                <a:ea typeface="+mj-ea"/>
              </a:rPr>
              <a:t>12</a:t>
            </a:r>
            <a:r>
              <a:rPr lang="ko-KR" altLang="en-US" sz="1600" dirty="0">
                <a:latin typeface="+mj-ea"/>
                <a:ea typeface="+mj-ea"/>
              </a:rPr>
              <a:t>만 세대의 가구가 자가용을 이용한 출퇴근을 하거나</a:t>
            </a:r>
            <a:r>
              <a:rPr lang="en-US" altLang="ko-KR" sz="1600" dirty="0">
                <a:latin typeface="+mj-ea"/>
                <a:ea typeface="+mj-ea"/>
              </a:rPr>
              <a:t>,</a:t>
            </a:r>
            <a:r>
              <a:rPr lang="ko-KR" altLang="en-US" sz="1600" dirty="0">
                <a:latin typeface="+mj-ea"/>
                <a:ea typeface="+mj-ea"/>
              </a:rPr>
              <a:t> 광역버스를 이용하여 출퇴근을 해야 한다</a:t>
            </a:r>
            <a:r>
              <a:rPr lang="en-US" altLang="ko-KR" sz="1600" dirty="0">
                <a:latin typeface="+mj-ea"/>
                <a:ea typeface="+mj-ea"/>
              </a:rPr>
              <a:t>.</a:t>
            </a:r>
            <a:endParaRPr lang="ko-KR" altLang="en-US" sz="1600" dirty="0">
              <a:latin typeface="+mj-ea"/>
              <a:ea typeface="+mj-ea"/>
            </a:endParaRPr>
          </a:p>
        </p:txBody>
      </p:sp>
      <p:pic>
        <p:nvPicPr>
          <p:cNvPr id="14" name="내용 개체 틀 13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4FBA2EF9-C6CA-4BDB-83CB-3B1D6D5393D6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233680"/>
            <a:ext cx="4406250" cy="3246302"/>
          </a:xfrm>
        </p:spPr>
      </p:pic>
      <p:sp>
        <p:nvSpPr>
          <p:cNvPr id="33" name="텍스트 개체 틀 5">
            <a:extLst>
              <a:ext uri="{FF2B5EF4-FFF2-40B4-BE49-F238E27FC236}">
                <a16:creationId xmlns:a16="http://schemas.microsoft.com/office/drawing/2014/main" id="{01B47355-B750-4BD7-8C55-8BDA112B4C0B}"/>
              </a:ext>
            </a:extLst>
          </p:cNvPr>
          <p:cNvSpPr txBox="1">
            <a:spLocks/>
          </p:cNvSpPr>
          <p:nvPr/>
        </p:nvSpPr>
        <p:spPr>
          <a:xfrm>
            <a:off x="107503" y="5835714"/>
            <a:ext cx="4229823" cy="96218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latin typeface="+mj-ea"/>
                <a:ea typeface="+mj-ea"/>
              </a:rPr>
              <a:t> </a:t>
            </a:r>
            <a:r>
              <a:rPr lang="ko-KR" altLang="en-US" sz="1400" dirty="0">
                <a:latin typeface="+mj-ea"/>
                <a:ea typeface="+mj-ea"/>
              </a:rPr>
              <a:t>더불어</a:t>
            </a:r>
            <a:r>
              <a:rPr lang="en-US" altLang="ko-KR" sz="1400" dirty="0">
                <a:latin typeface="+mj-ea"/>
                <a:ea typeface="+mj-ea"/>
              </a:rPr>
              <a:t>, 2</a:t>
            </a:r>
            <a:r>
              <a:rPr lang="ko-KR" altLang="en-US" sz="1400" dirty="0">
                <a:latin typeface="+mj-ea"/>
                <a:ea typeface="+mj-ea"/>
              </a:rPr>
              <a:t>기 신도시 대부분이 </a:t>
            </a:r>
            <a:r>
              <a:rPr lang="en-US" altLang="ko-KR" sz="1400" dirty="0">
                <a:latin typeface="+mj-ea"/>
                <a:ea typeface="+mj-ea"/>
              </a:rPr>
              <a:t>1</a:t>
            </a:r>
            <a:r>
              <a:rPr lang="ko-KR" altLang="en-US" sz="1400" dirty="0">
                <a:latin typeface="+mj-ea"/>
                <a:ea typeface="+mj-ea"/>
              </a:rPr>
              <a:t>기 신도시에 비해 서울과 거리가 멀고 교통 인프라가 미흡하다는 것이 문제점으로 지적되고 이는 교통수단의 문제가 크게 작용한다</a:t>
            </a:r>
            <a:r>
              <a:rPr lang="en-US" altLang="ko-KR" sz="1400" dirty="0">
                <a:latin typeface="+mj-ea"/>
                <a:ea typeface="+mj-ea"/>
              </a:rPr>
              <a:t>.</a:t>
            </a:r>
            <a:endParaRPr lang="ko-KR" altLang="en-US" sz="1400" dirty="0">
              <a:latin typeface="+mj-ea"/>
              <a:ea typeface="+mj-ea"/>
            </a:endParaRPr>
          </a:p>
        </p:txBody>
      </p:sp>
      <p:sp>
        <p:nvSpPr>
          <p:cNvPr id="34" name="텍스트 개체 틀 5">
            <a:extLst>
              <a:ext uri="{FF2B5EF4-FFF2-40B4-BE49-F238E27FC236}">
                <a16:creationId xmlns:a16="http://schemas.microsoft.com/office/drawing/2014/main" id="{5150648B-808B-43AB-9CA9-0BC3E0371100}"/>
              </a:ext>
            </a:extLst>
          </p:cNvPr>
          <p:cNvSpPr txBox="1">
            <a:spLocks/>
          </p:cNvSpPr>
          <p:nvPr/>
        </p:nvSpPr>
        <p:spPr>
          <a:xfrm>
            <a:off x="4560330" y="5835715"/>
            <a:ext cx="4505430" cy="79368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latin typeface="+mj-ea"/>
                <a:ea typeface="+mj-ea"/>
              </a:rPr>
              <a:t>  </a:t>
            </a:r>
            <a:r>
              <a:rPr lang="ko-KR" altLang="en-US" sz="1400" dirty="0">
                <a:latin typeface="+mj-ea"/>
                <a:ea typeface="+mj-ea"/>
              </a:rPr>
              <a:t>특히 </a:t>
            </a:r>
            <a:r>
              <a:rPr lang="en-US" altLang="ko-KR" sz="1400" dirty="0">
                <a:latin typeface="+mj-ea"/>
                <a:ea typeface="+mj-ea"/>
              </a:rPr>
              <a:t>3</a:t>
            </a:r>
            <a:r>
              <a:rPr lang="ko-KR" altLang="en-US" sz="1400" dirty="0">
                <a:latin typeface="+mj-ea"/>
                <a:ea typeface="+mj-ea"/>
              </a:rPr>
              <a:t>기 신도시의 경우</a:t>
            </a:r>
            <a:r>
              <a:rPr lang="en-US" altLang="ko-KR" sz="1400" dirty="0">
                <a:latin typeface="+mj-ea"/>
                <a:ea typeface="+mj-ea"/>
              </a:rPr>
              <a:t>, </a:t>
            </a:r>
            <a:r>
              <a:rPr lang="ko-KR" altLang="en-US" sz="1400" dirty="0">
                <a:latin typeface="+mj-ea"/>
                <a:ea typeface="+mj-ea"/>
              </a:rPr>
              <a:t>정부의 청년</a:t>
            </a:r>
            <a:r>
              <a:rPr lang="en-US" altLang="ko-KR" sz="1400" dirty="0">
                <a:latin typeface="+mj-ea"/>
                <a:ea typeface="+mj-ea"/>
              </a:rPr>
              <a:t>, </a:t>
            </a:r>
            <a:r>
              <a:rPr lang="ko-KR" altLang="en-US" sz="1400" dirty="0">
                <a:latin typeface="+mj-ea"/>
                <a:ea typeface="+mj-ea"/>
              </a:rPr>
              <a:t>신혼부부의</a:t>
            </a:r>
            <a:br>
              <a:rPr lang="en-US" altLang="ko-KR" sz="1400" dirty="0">
                <a:latin typeface="+mj-ea"/>
                <a:ea typeface="+mj-ea"/>
              </a:rPr>
            </a:br>
            <a:r>
              <a:rPr lang="ko-KR" altLang="en-US" sz="1400" dirty="0">
                <a:latin typeface="+mj-ea"/>
                <a:ea typeface="+mj-ea"/>
              </a:rPr>
              <a:t> 주거지원방안으로서 시작된 신도시인 만큼</a:t>
            </a:r>
            <a:r>
              <a:rPr lang="en-US" altLang="ko-KR" sz="1400" dirty="0">
                <a:latin typeface="+mj-ea"/>
                <a:ea typeface="+mj-ea"/>
              </a:rPr>
              <a:t>,</a:t>
            </a:r>
            <a:br>
              <a:rPr lang="en-US" altLang="ko-KR" sz="1400" dirty="0">
                <a:latin typeface="+mj-ea"/>
                <a:ea typeface="+mj-ea"/>
              </a:rPr>
            </a:br>
            <a:r>
              <a:rPr lang="en-US" altLang="ko-KR" sz="1400" dirty="0">
                <a:latin typeface="+mj-ea"/>
                <a:ea typeface="+mj-ea"/>
              </a:rPr>
              <a:t> </a:t>
            </a:r>
            <a:r>
              <a:rPr lang="ko-KR" altLang="en-US" sz="1400" dirty="0">
                <a:latin typeface="+mj-ea"/>
                <a:ea typeface="+mj-ea"/>
              </a:rPr>
              <a:t>대중교통의 필요성이 더욱 절실할 것이라 예상한다</a:t>
            </a:r>
            <a:r>
              <a:rPr lang="en-US" altLang="ko-KR" sz="1400" dirty="0">
                <a:latin typeface="+mj-ea"/>
                <a:ea typeface="+mj-ea"/>
              </a:rPr>
              <a:t>.</a:t>
            </a:r>
            <a:endParaRPr lang="ko-KR" altLang="en-US" sz="1400" dirty="0">
              <a:latin typeface="+mj-ea"/>
              <a:ea typeface="+mj-ea"/>
            </a:endParaRPr>
          </a:p>
        </p:txBody>
      </p:sp>
      <p:pic>
        <p:nvPicPr>
          <p:cNvPr id="17" name="내용 개체 틀 16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0C1B2B37-D44C-4647-9FA9-21AD68DE777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765" y="2014693"/>
            <a:ext cx="3975298" cy="3936638"/>
          </a:xfrm>
        </p:spPr>
      </p:pic>
    </p:spTree>
    <p:extLst>
      <p:ext uri="{BB962C8B-B14F-4D97-AF65-F5344CB8AC3E}">
        <p14:creationId xmlns:p14="http://schemas.microsoft.com/office/powerpoint/2010/main" val="15488640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noProof="0" dirty="0">
                <a:solidFill>
                  <a:schemeClr val="bg1"/>
                </a:solidFill>
                <a:latin typeface="+mn-ea"/>
                <a:cs typeface="+mj-cs"/>
              </a:rPr>
              <a:t>시장</a:t>
            </a:r>
            <a:r>
              <a:rPr lang="en-US" altLang="ko-KR" sz="1700" b="1" noProof="0" dirty="0">
                <a:solidFill>
                  <a:schemeClr val="bg1"/>
                </a:solidFill>
                <a:latin typeface="+mn-ea"/>
                <a:cs typeface="+mj-cs"/>
              </a:rPr>
              <a:t>/</a:t>
            </a:r>
            <a:r>
              <a:rPr lang="ko-KR" altLang="en-US" sz="1700" b="1" noProof="0" dirty="0">
                <a:solidFill>
                  <a:schemeClr val="bg1"/>
                </a:solidFill>
                <a:latin typeface="+mn-ea"/>
                <a:cs typeface="+mj-cs"/>
              </a:rPr>
              <a:t>기술 동향 분석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684B796F-FB0F-4022-8EB0-F256196C6D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3315" y="989327"/>
            <a:ext cx="3868340" cy="2939008"/>
          </a:xfrm>
        </p:spPr>
        <p:txBody>
          <a:bodyPr>
            <a:normAutofit/>
          </a:bodyPr>
          <a:lstStyle/>
          <a:p>
            <a:r>
              <a:rPr lang="ko-KR" altLang="en-US" sz="1400" dirty="0">
                <a:latin typeface="+mj-ea"/>
                <a:ea typeface="+mj-ea"/>
              </a:rPr>
              <a:t>좀더 자세히 알아보자면</a:t>
            </a:r>
            <a:r>
              <a:rPr lang="en-US" altLang="ko-KR" sz="1400" dirty="0">
                <a:latin typeface="+mj-ea"/>
                <a:ea typeface="+mj-ea"/>
              </a:rPr>
              <a:t>, </a:t>
            </a:r>
          </a:p>
          <a:p>
            <a:r>
              <a:rPr lang="ko-KR" altLang="en-US" sz="1400" dirty="0">
                <a:latin typeface="+mj-ea"/>
                <a:ea typeface="+mj-ea"/>
              </a:rPr>
              <a:t>이는 아직 </a:t>
            </a:r>
            <a:r>
              <a:rPr lang="en-US" altLang="ko-KR" sz="1400" dirty="0">
                <a:latin typeface="+mj-ea"/>
                <a:ea typeface="+mj-ea"/>
              </a:rPr>
              <a:t>2</a:t>
            </a:r>
            <a:r>
              <a:rPr lang="ko-KR" altLang="en-US" sz="1400" dirty="0">
                <a:latin typeface="+mj-ea"/>
                <a:ea typeface="+mj-ea"/>
              </a:rPr>
              <a:t>기 신도시의 교통 인프라 문제가 해결이 되지 않았음을 상기해볼 때</a:t>
            </a:r>
            <a:r>
              <a:rPr lang="en-US" altLang="ko-KR" sz="1400" dirty="0">
                <a:latin typeface="+mj-ea"/>
                <a:ea typeface="+mj-ea"/>
              </a:rPr>
              <a:t>, </a:t>
            </a:r>
            <a:r>
              <a:rPr lang="ko-KR" altLang="en-US" sz="1400" dirty="0">
                <a:latin typeface="+mj-ea"/>
                <a:ea typeface="+mj-ea"/>
              </a:rPr>
              <a:t>큰 문제점으로 여겨진다</a:t>
            </a:r>
            <a:r>
              <a:rPr lang="en-US" altLang="ko-KR" sz="1400" dirty="0">
                <a:latin typeface="+mj-ea"/>
                <a:ea typeface="+mj-ea"/>
              </a:rPr>
              <a:t>.</a:t>
            </a:r>
          </a:p>
          <a:p>
            <a:r>
              <a:rPr lang="en-US" altLang="ko-KR" sz="1400" dirty="0">
                <a:latin typeface="+mj-ea"/>
                <a:ea typeface="+mj-ea"/>
              </a:rPr>
              <a:t> </a:t>
            </a:r>
            <a:r>
              <a:rPr lang="ko-KR" altLang="en-US" sz="1400" dirty="0">
                <a:latin typeface="+mj-ea"/>
                <a:ea typeface="+mj-ea"/>
              </a:rPr>
              <a:t>특히나 </a:t>
            </a:r>
            <a:r>
              <a:rPr lang="en-US" altLang="ko-KR" sz="1400" dirty="0">
                <a:latin typeface="+mj-ea"/>
                <a:ea typeface="+mj-ea"/>
              </a:rPr>
              <a:t>2</a:t>
            </a:r>
            <a:r>
              <a:rPr lang="ko-KR" altLang="en-US" sz="1400" dirty="0">
                <a:latin typeface="+mj-ea"/>
                <a:ea typeface="+mj-ea"/>
              </a:rPr>
              <a:t>기 신도시중 </a:t>
            </a:r>
            <a:r>
              <a:rPr lang="en-US" altLang="ko-KR" sz="1400" dirty="0">
                <a:latin typeface="+mj-ea"/>
                <a:ea typeface="+mj-ea"/>
              </a:rPr>
              <a:t>1,2</a:t>
            </a:r>
            <a:r>
              <a:rPr lang="ko-KR" altLang="en-US" sz="1400" dirty="0">
                <a:latin typeface="+mj-ea"/>
                <a:ea typeface="+mj-ea"/>
              </a:rPr>
              <a:t>번째로 큰 신도시들의 교통수단이</a:t>
            </a:r>
            <a:r>
              <a:rPr lang="en-US" altLang="ko-KR" sz="1400" dirty="0">
                <a:latin typeface="+mj-ea"/>
                <a:ea typeface="+mj-ea"/>
              </a:rPr>
              <a:t>, </a:t>
            </a:r>
            <a:r>
              <a:rPr lang="ko-KR" altLang="en-US" sz="1400" dirty="0">
                <a:latin typeface="+mj-ea"/>
                <a:ea typeface="+mj-ea"/>
              </a:rPr>
              <a:t>광역버스를 통해서만이 출퇴근이 이루어지고있다</a:t>
            </a:r>
            <a:r>
              <a:rPr lang="en-US" altLang="ko-KR" sz="1400" dirty="0">
                <a:latin typeface="+mj-ea"/>
                <a:ea typeface="+mj-ea"/>
              </a:rPr>
              <a:t>.</a:t>
            </a:r>
          </a:p>
          <a:p>
            <a:r>
              <a:rPr lang="en-US" altLang="ko-KR" sz="1400" dirty="0">
                <a:latin typeface="+mj-ea"/>
                <a:ea typeface="+mj-ea"/>
              </a:rPr>
              <a:t> </a:t>
            </a:r>
            <a:r>
              <a:rPr lang="ko-KR" altLang="en-US" sz="1400" dirty="0">
                <a:latin typeface="+mj-ea"/>
                <a:ea typeface="+mj-ea"/>
              </a:rPr>
              <a:t>게다가</a:t>
            </a:r>
            <a:r>
              <a:rPr lang="en-US" altLang="ko-KR" sz="1400" dirty="0">
                <a:latin typeface="+mj-ea"/>
                <a:ea typeface="+mj-ea"/>
              </a:rPr>
              <a:t>, 21</a:t>
            </a:r>
            <a:r>
              <a:rPr lang="ko-KR" altLang="en-US" sz="1400" dirty="0">
                <a:latin typeface="+mj-ea"/>
                <a:ea typeface="+mj-ea"/>
              </a:rPr>
              <a:t>만세대가 존재하는 파주 운정지구에는 아직까지</a:t>
            </a:r>
            <a:r>
              <a:rPr lang="en-US" altLang="ko-KR" sz="1400" dirty="0">
                <a:latin typeface="+mj-ea"/>
                <a:ea typeface="+mj-ea"/>
              </a:rPr>
              <a:t> </a:t>
            </a:r>
            <a:r>
              <a:rPr lang="ko-KR" altLang="en-US" sz="1400" dirty="0">
                <a:latin typeface="+mj-ea"/>
                <a:ea typeface="+mj-ea"/>
              </a:rPr>
              <a:t>계획중인 대체 교통시설이 없기에 출퇴근시 문제점이 해결될 시기가 정확하지 않다</a:t>
            </a:r>
            <a:r>
              <a:rPr lang="en-US" altLang="ko-KR" sz="1400" dirty="0">
                <a:latin typeface="+mj-ea"/>
                <a:ea typeface="+mj-ea"/>
              </a:rPr>
              <a:t>.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E097F10-100E-4C47-BE16-9E8DFDA0BEB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8240" y="4191849"/>
            <a:ext cx="8302736" cy="2276454"/>
          </a:xfrm>
        </p:spPr>
        <p:txBody>
          <a:bodyPr>
            <a:normAutofit/>
          </a:bodyPr>
          <a:lstStyle/>
          <a:p>
            <a:r>
              <a:rPr lang="en-US" altLang="ko-KR" sz="1400" dirty="0">
                <a:latin typeface="+mj-ea"/>
              </a:rPr>
              <a:t> </a:t>
            </a:r>
            <a:r>
              <a:rPr lang="ko-KR" altLang="en-US" sz="1400" dirty="0">
                <a:latin typeface="+mj-ea"/>
              </a:rPr>
              <a:t>앞서 설명한 바와 같이</a:t>
            </a:r>
            <a:r>
              <a:rPr lang="en-US" altLang="ko-KR" sz="1400" dirty="0">
                <a:latin typeface="+mj-ea"/>
              </a:rPr>
              <a:t>,</a:t>
            </a:r>
            <a:br>
              <a:rPr lang="en-US" altLang="ko-KR" sz="1400" dirty="0">
                <a:latin typeface="+mj-ea"/>
              </a:rPr>
            </a:br>
            <a:r>
              <a:rPr lang="en-US" altLang="ko-KR" sz="1400" dirty="0">
                <a:latin typeface="+mj-ea"/>
              </a:rPr>
              <a:t> </a:t>
            </a:r>
            <a:r>
              <a:rPr lang="ko-KR" altLang="en-US" sz="1400" dirty="0">
                <a:latin typeface="+mj-ea"/>
              </a:rPr>
              <a:t>현재 수도권에 형성되어 있는</a:t>
            </a:r>
            <a:br>
              <a:rPr lang="en-US" altLang="ko-KR" sz="1400" dirty="0">
                <a:latin typeface="+mj-ea"/>
              </a:rPr>
            </a:br>
            <a:r>
              <a:rPr lang="ko-KR" altLang="en-US" sz="1400" dirty="0">
                <a:latin typeface="+mj-ea"/>
              </a:rPr>
              <a:t> 신도시의 경우</a:t>
            </a:r>
            <a:r>
              <a:rPr lang="en-US" altLang="ko-KR" sz="1400" dirty="0">
                <a:latin typeface="+mj-ea"/>
              </a:rPr>
              <a:t>,</a:t>
            </a:r>
            <a:br>
              <a:rPr lang="en-US" altLang="ko-KR" sz="1400" dirty="0">
                <a:latin typeface="+mj-ea"/>
              </a:rPr>
            </a:br>
            <a:r>
              <a:rPr lang="en-US" altLang="ko-KR" sz="1400" dirty="0">
                <a:latin typeface="+mj-ea"/>
              </a:rPr>
              <a:t> </a:t>
            </a:r>
            <a:r>
              <a:rPr lang="ko-KR" altLang="en-US" sz="1400" dirty="0">
                <a:latin typeface="+mj-ea"/>
              </a:rPr>
              <a:t>대부분이 광역버스만을 이용하여</a:t>
            </a:r>
            <a:r>
              <a:rPr lang="en-US" altLang="ko-KR" sz="1400" dirty="0">
                <a:latin typeface="+mj-ea"/>
              </a:rPr>
              <a:t>,</a:t>
            </a:r>
            <a:br>
              <a:rPr lang="en-US" altLang="ko-KR" sz="1400" dirty="0">
                <a:latin typeface="+mj-ea"/>
              </a:rPr>
            </a:br>
            <a:r>
              <a:rPr lang="en-US" altLang="ko-KR" sz="1400" dirty="0">
                <a:latin typeface="+mj-ea"/>
              </a:rPr>
              <a:t> </a:t>
            </a:r>
            <a:r>
              <a:rPr lang="ko-KR" altLang="en-US" sz="1400" dirty="0">
                <a:latin typeface="+mj-ea"/>
              </a:rPr>
              <a:t>출퇴근</a:t>
            </a:r>
            <a:r>
              <a:rPr lang="en-US" altLang="ko-KR" sz="1400" dirty="0">
                <a:latin typeface="+mj-ea"/>
              </a:rPr>
              <a:t>(</a:t>
            </a:r>
            <a:r>
              <a:rPr lang="ko-KR" altLang="en-US" sz="1400" dirty="0" err="1">
                <a:latin typeface="+mj-ea"/>
              </a:rPr>
              <a:t>등하교</a:t>
            </a:r>
            <a:r>
              <a:rPr lang="en-US" altLang="ko-KR" sz="1400" dirty="0">
                <a:latin typeface="+mj-ea"/>
              </a:rPr>
              <a:t>)</a:t>
            </a:r>
            <a:r>
              <a:rPr lang="ko-KR" altLang="en-US" sz="1400" dirty="0">
                <a:latin typeface="+mj-ea"/>
              </a:rPr>
              <a:t>를 한다는 것을</a:t>
            </a:r>
            <a:br>
              <a:rPr lang="en-US" altLang="ko-KR" sz="1400" dirty="0">
                <a:latin typeface="+mj-ea"/>
              </a:rPr>
            </a:br>
            <a:r>
              <a:rPr lang="ko-KR" altLang="en-US" sz="1400" dirty="0">
                <a:latin typeface="+mj-ea"/>
              </a:rPr>
              <a:t> 살펴 볼 수가 있었다</a:t>
            </a:r>
            <a:r>
              <a:rPr lang="en-US" altLang="ko-KR" sz="1400" dirty="0">
                <a:latin typeface="+mj-ea"/>
              </a:rPr>
              <a:t>.</a:t>
            </a:r>
          </a:p>
          <a:p>
            <a:endParaRPr lang="en-US" altLang="ko-KR" sz="1400" dirty="0">
              <a:latin typeface="+mj-ea"/>
            </a:endParaRPr>
          </a:p>
          <a:p>
            <a:r>
              <a:rPr lang="en-US" altLang="ko-KR" sz="1400" dirty="0">
                <a:latin typeface="+mj-ea"/>
              </a:rPr>
              <a:t> </a:t>
            </a:r>
            <a:r>
              <a:rPr lang="ko-KR" altLang="en-US" sz="1400" dirty="0">
                <a:latin typeface="+mj-ea"/>
              </a:rPr>
              <a:t>동시에</a:t>
            </a:r>
            <a:r>
              <a:rPr lang="en-US" altLang="ko-KR" sz="1400" dirty="0">
                <a:latin typeface="+mj-ea"/>
              </a:rPr>
              <a:t>, </a:t>
            </a:r>
            <a:r>
              <a:rPr lang="ko-KR" altLang="en-US" sz="1400" dirty="0">
                <a:latin typeface="+mj-ea"/>
              </a:rPr>
              <a:t>앞으로 최소 </a:t>
            </a:r>
            <a:r>
              <a:rPr lang="en-US" altLang="ko-KR" sz="1400" dirty="0">
                <a:latin typeface="+mj-ea"/>
              </a:rPr>
              <a:t>10</a:t>
            </a:r>
            <a:r>
              <a:rPr lang="ko-KR" altLang="en-US" sz="1400" dirty="0">
                <a:latin typeface="+mj-ea"/>
              </a:rPr>
              <a:t>년 가까이는</a:t>
            </a:r>
            <a:r>
              <a:rPr lang="en-US" altLang="ko-KR" sz="1400" dirty="0">
                <a:latin typeface="+mj-ea"/>
              </a:rPr>
              <a:t>, </a:t>
            </a:r>
            <a:r>
              <a:rPr lang="ko-KR" altLang="en-US" sz="1400" dirty="0">
                <a:latin typeface="+mj-ea"/>
              </a:rPr>
              <a:t>현재 건설된 신도시들에 절반과</a:t>
            </a:r>
            <a:r>
              <a:rPr lang="en-US" altLang="ko-KR" sz="1400" dirty="0">
                <a:latin typeface="+mj-ea"/>
              </a:rPr>
              <a:t>, </a:t>
            </a:r>
            <a:r>
              <a:rPr lang="ko-KR" altLang="en-US" sz="1400" dirty="0">
                <a:latin typeface="+mj-ea"/>
              </a:rPr>
              <a:t>앞으로 건설될 </a:t>
            </a:r>
            <a:r>
              <a:rPr lang="en-US" altLang="ko-KR" sz="1400" dirty="0">
                <a:latin typeface="+mj-ea"/>
              </a:rPr>
              <a:t>3</a:t>
            </a:r>
            <a:r>
              <a:rPr lang="ko-KR" altLang="en-US" sz="1400" dirty="0">
                <a:latin typeface="+mj-ea"/>
              </a:rPr>
              <a:t>기 신도시까지</a:t>
            </a:r>
            <a:r>
              <a:rPr lang="en-US" altLang="ko-KR" sz="1400" dirty="0">
                <a:latin typeface="+mj-ea"/>
              </a:rPr>
              <a:t>, </a:t>
            </a:r>
            <a:r>
              <a:rPr lang="ko-KR" altLang="en-US" sz="1400" dirty="0">
                <a:latin typeface="+mj-ea"/>
              </a:rPr>
              <a:t>출퇴근시 교통수단이 광역버스만이 이용 가능하다는 것 또한 알 수가 있다</a:t>
            </a:r>
            <a:r>
              <a:rPr lang="en-US" altLang="ko-KR" sz="1400" dirty="0">
                <a:latin typeface="+mj-ea"/>
              </a:rPr>
              <a:t>.</a:t>
            </a:r>
            <a:endParaRPr lang="ko-KR" altLang="en-US" sz="1400" dirty="0"/>
          </a:p>
        </p:txBody>
      </p:sp>
      <p:pic>
        <p:nvPicPr>
          <p:cNvPr id="13" name="내용 개체 틀 12" descr="텍스트이(가) 표시된 사진&#10;&#10;자동 생성된 설명">
            <a:extLst>
              <a:ext uri="{FF2B5EF4-FFF2-40B4-BE49-F238E27FC236}">
                <a16:creationId xmlns:a16="http://schemas.microsoft.com/office/drawing/2014/main" id="{2457779F-D224-40FE-A185-E148A6FDE80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9687" y="590726"/>
            <a:ext cx="3868737" cy="3449623"/>
          </a:xfr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C0C79816-3E64-44A1-8CC4-B7631ACE34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9760" y="4103107"/>
            <a:ext cx="6096000" cy="151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8134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noProof="0" dirty="0">
                <a:solidFill>
                  <a:schemeClr val="bg1"/>
                </a:solidFill>
                <a:latin typeface="+mn-ea"/>
                <a:cs typeface="+mj-cs"/>
              </a:rPr>
              <a:t>시장</a:t>
            </a:r>
            <a:r>
              <a:rPr lang="en-US" altLang="ko-KR" sz="1700" b="1" noProof="0" dirty="0">
                <a:solidFill>
                  <a:schemeClr val="bg1"/>
                </a:solidFill>
                <a:latin typeface="+mn-ea"/>
                <a:cs typeface="+mj-cs"/>
              </a:rPr>
              <a:t>/</a:t>
            </a:r>
            <a:r>
              <a:rPr lang="ko-KR" altLang="en-US" sz="1700" b="1" noProof="0" dirty="0">
                <a:solidFill>
                  <a:schemeClr val="bg1"/>
                </a:solidFill>
                <a:latin typeface="+mn-ea"/>
                <a:cs typeface="+mj-cs"/>
              </a:rPr>
              <a:t>기술 동향 분석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6" name="내용 개체 틀 15" descr="도로, 실외, 건물, 거리이(가) 표시된 사진&#10;&#10;자동 생성된 설명">
            <a:extLst>
              <a:ext uri="{FF2B5EF4-FFF2-40B4-BE49-F238E27FC236}">
                <a16:creationId xmlns:a16="http://schemas.microsoft.com/office/drawing/2014/main" id="{9953F0B5-8841-4CA1-B587-E36D5872F3D0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7192" y="762448"/>
            <a:ext cx="3887788" cy="2162582"/>
          </a:xfr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236FAD6-12B9-4C02-A7D3-CD2B66EAB61B}"/>
              </a:ext>
            </a:extLst>
          </p:cNvPr>
          <p:cNvSpPr txBox="1"/>
          <p:nvPr/>
        </p:nvSpPr>
        <p:spPr>
          <a:xfrm>
            <a:off x="4597192" y="3004422"/>
            <a:ext cx="40792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latin typeface="+mj-ea"/>
                <a:ea typeface="+mj-ea"/>
              </a:rPr>
              <a:t>경기도 화성시 </a:t>
            </a:r>
            <a:r>
              <a:rPr lang="ko-KR" altLang="en-US" sz="1000" b="1" dirty="0" err="1">
                <a:latin typeface="+mj-ea"/>
                <a:ea typeface="+mj-ea"/>
              </a:rPr>
              <a:t>동탄</a:t>
            </a:r>
            <a:r>
              <a:rPr lang="en-US" altLang="ko-KR" sz="1000" b="1" dirty="0">
                <a:latin typeface="+mj-ea"/>
                <a:ea typeface="+mj-ea"/>
              </a:rPr>
              <a:t>1</a:t>
            </a:r>
            <a:r>
              <a:rPr lang="ko-KR" altLang="en-US" sz="1000" b="1" dirty="0">
                <a:latin typeface="+mj-ea"/>
                <a:ea typeface="+mj-ea"/>
              </a:rPr>
              <a:t>신도시의 한 버스 정류장에서 출근길 시민들이 서울로 가는 버스를 타기 위해 길게 줄을 서 있다</a:t>
            </a:r>
            <a:r>
              <a:rPr lang="en-US" altLang="ko-KR" sz="1000" b="1" dirty="0">
                <a:latin typeface="+mj-ea"/>
                <a:ea typeface="+mj-ea"/>
              </a:rPr>
              <a:t>. /</a:t>
            </a:r>
            <a:r>
              <a:rPr lang="ko-KR" altLang="en-US" sz="1000" b="1" dirty="0">
                <a:latin typeface="+mj-ea"/>
                <a:ea typeface="+mj-ea"/>
              </a:rPr>
              <a:t>연합뉴스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F540A25-3911-483B-B89E-DA21DF4881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4356" y="1063425"/>
            <a:ext cx="3868340" cy="2382836"/>
          </a:xfrm>
        </p:spPr>
        <p:txBody>
          <a:bodyPr>
            <a:normAutofit/>
          </a:bodyPr>
          <a:lstStyle/>
          <a:p>
            <a:r>
              <a:rPr lang="ko-KR" altLang="en-US" sz="1400" dirty="0">
                <a:latin typeface="+mj-ea"/>
                <a:ea typeface="+mj-ea"/>
              </a:rPr>
              <a:t> 따라서</a:t>
            </a:r>
            <a:r>
              <a:rPr lang="en-US" altLang="ko-KR" sz="1400" dirty="0">
                <a:latin typeface="+mj-ea"/>
                <a:ea typeface="+mj-ea"/>
              </a:rPr>
              <a:t>, </a:t>
            </a:r>
            <a:r>
              <a:rPr lang="ko-KR" altLang="en-US" sz="1400" dirty="0">
                <a:latin typeface="+mj-ea"/>
                <a:ea typeface="+mj-ea"/>
              </a:rPr>
              <a:t>현 프로젝트 아이디어인</a:t>
            </a:r>
            <a:r>
              <a:rPr lang="en-US" altLang="ko-KR" sz="1400" dirty="0">
                <a:latin typeface="+mj-ea"/>
                <a:ea typeface="+mj-ea"/>
              </a:rPr>
              <a:t>, ‘</a:t>
            </a:r>
            <a:r>
              <a:rPr lang="ko-KR" altLang="en-US" sz="1400" dirty="0"/>
              <a:t>대중교통</a:t>
            </a:r>
            <a:r>
              <a:rPr lang="en-US" altLang="ko-KR" sz="1400" dirty="0"/>
              <a:t>(</a:t>
            </a:r>
            <a:r>
              <a:rPr lang="ko-KR" altLang="en-US" sz="1400" dirty="0"/>
              <a:t>광역버스</a:t>
            </a:r>
            <a:r>
              <a:rPr lang="en-US" altLang="ko-KR" sz="1400" dirty="0"/>
              <a:t>) </a:t>
            </a:r>
            <a:r>
              <a:rPr lang="ko-KR" altLang="en-US" sz="1400" dirty="0"/>
              <a:t>대기인원을 판별</a:t>
            </a:r>
            <a:r>
              <a:rPr lang="en-US" altLang="ko-KR" sz="1400" dirty="0"/>
              <a:t>, </a:t>
            </a:r>
            <a:r>
              <a:rPr lang="ko-KR" altLang="en-US" sz="1400" dirty="0"/>
              <a:t>계산 후 더 정확한 최소시간 경로 지원 시스템</a:t>
            </a:r>
            <a:r>
              <a:rPr lang="en-US" altLang="ko-KR" sz="1400" dirty="0"/>
              <a:t>’</a:t>
            </a:r>
            <a:r>
              <a:rPr lang="ko-KR" altLang="en-US" sz="1400" dirty="0"/>
              <a:t> 의 경우</a:t>
            </a:r>
            <a:r>
              <a:rPr lang="en-US" altLang="ko-KR" sz="1400" dirty="0"/>
              <a:t>,</a:t>
            </a:r>
          </a:p>
          <a:p>
            <a:r>
              <a:rPr lang="ko-KR" altLang="en-US" sz="1400" dirty="0"/>
              <a:t> 앞으로 오랜 시간동안 많은 인원들이 사용가능한 아이디어 이면서</a:t>
            </a:r>
            <a:r>
              <a:rPr lang="en-US" altLang="ko-KR" sz="1400" dirty="0"/>
              <a:t>,</a:t>
            </a:r>
          </a:p>
          <a:p>
            <a:r>
              <a:rPr lang="ko-KR" altLang="en-US" sz="1400" dirty="0"/>
              <a:t>  출퇴근시</a:t>
            </a:r>
            <a:r>
              <a:rPr lang="en-US" altLang="ko-KR" sz="1400" dirty="0"/>
              <a:t>, </a:t>
            </a:r>
            <a:r>
              <a:rPr lang="ko-KR" altLang="en-US" sz="1400" dirty="0"/>
              <a:t>직장이나</a:t>
            </a:r>
            <a:r>
              <a:rPr lang="en-US" altLang="ko-KR" sz="1400" dirty="0"/>
              <a:t> </a:t>
            </a:r>
            <a:r>
              <a:rPr lang="ko-KR" altLang="en-US" sz="1400" dirty="0"/>
              <a:t>집으로 가기 위해 긴 줄을 서며 오랜 시간 기다릴 수 밖에 없는 상황에서 큰 도움을 줄 수가 있는 아이디어라고 생각한다</a:t>
            </a:r>
            <a:r>
              <a:rPr lang="en-US" altLang="ko-KR" sz="1400" dirty="0"/>
              <a:t>.</a:t>
            </a:r>
            <a:endParaRPr lang="ko-KR" altLang="en-US" sz="1400" dirty="0"/>
          </a:p>
          <a:p>
            <a:r>
              <a:rPr lang="en-US" altLang="ko-KR" sz="1400" dirty="0">
                <a:latin typeface="+mj-ea"/>
                <a:ea typeface="+mj-ea"/>
              </a:rPr>
              <a:t> </a:t>
            </a:r>
            <a:endParaRPr lang="ko-KR" altLang="en-US" sz="1400" dirty="0">
              <a:latin typeface="+mj-ea"/>
              <a:ea typeface="+mj-ea"/>
            </a:endParaRP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B55232B-7FB8-46A0-805D-F6B9173342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7748" y="3498481"/>
            <a:ext cx="8350150" cy="3398794"/>
          </a:xfrm>
        </p:spPr>
        <p:txBody>
          <a:bodyPr>
            <a:normAutofit lnSpcReduction="10000"/>
          </a:bodyPr>
          <a:lstStyle/>
          <a:p>
            <a:r>
              <a:rPr lang="ko-KR" altLang="en-US" sz="1400" b="1" dirty="0">
                <a:latin typeface="+mj-ea"/>
                <a:ea typeface="+mj-ea"/>
              </a:rPr>
              <a:t>출처 </a:t>
            </a:r>
            <a:r>
              <a:rPr lang="en-US" altLang="ko-KR" sz="1400" b="1" dirty="0">
                <a:latin typeface="+mj-ea"/>
                <a:ea typeface="+mj-ea"/>
              </a:rPr>
              <a:t>: </a:t>
            </a:r>
          </a:p>
          <a:p>
            <a:pPr marL="0" indent="0">
              <a:buNone/>
            </a:pPr>
            <a:r>
              <a:rPr lang="en-US" altLang="ko-KR" sz="1400" b="1" dirty="0">
                <a:latin typeface="+mj-ea"/>
                <a:ea typeface="+mj-ea"/>
              </a:rPr>
              <a:t>"</a:t>
            </a:r>
            <a:r>
              <a:rPr lang="ko-KR" altLang="en-US" sz="1400" b="1" dirty="0">
                <a:latin typeface="+mj-ea"/>
                <a:ea typeface="+mj-ea"/>
              </a:rPr>
              <a:t>지하철 개통 </a:t>
            </a:r>
            <a:r>
              <a:rPr lang="en-US" altLang="ko-KR" sz="1400" b="1" dirty="0">
                <a:latin typeface="+mj-ea"/>
                <a:ea typeface="+mj-ea"/>
              </a:rPr>
              <a:t>10</a:t>
            </a:r>
            <a:r>
              <a:rPr lang="ko-KR" altLang="en-US" sz="1400" b="1" dirty="0">
                <a:latin typeface="+mj-ea"/>
                <a:ea typeface="+mj-ea"/>
              </a:rPr>
              <a:t>년째 기다려요</a:t>
            </a:r>
            <a:r>
              <a:rPr lang="en-US" altLang="ko-KR" sz="1400" b="1" dirty="0">
                <a:latin typeface="+mj-ea"/>
                <a:ea typeface="+mj-ea"/>
              </a:rPr>
              <a:t>"...</a:t>
            </a:r>
            <a:r>
              <a:rPr lang="ko-KR" altLang="en-US" sz="1400" b="1" dirty="0" err="1">
                <a:latin typeface="+mj-ea"/>
                <a:ea typeface="+mj-ea"/>
              </a:rPr>
              <a:t>잊혀져가는</a:t>
            </a:r>
            <a:r>
              <a:rPr lang="ko-KR" altLang="en-US" sz="1400" b="1" dirty="0">
                <a:latin typeface="+mj-ea"/>
                <a:ea typeface="+mj-ea"/>
              </a:rPr>
              <a:t> </a:t>
            </a:r>
            <a:r>
              <a:rPr lang="en-US" altLang="ko-KR" sz="1400" b="1" dirty="0">
                <a:latin typeface="+mj-ea"/>
                <a:ea typeface="+mj-ea"/>
              </a:rPr>
              <a:t>2</a:t>
            </a:r>
            <a:r>
              <a:rPr lang="ko-KR" altLang="en-US" sz="1400" b="1" dirty="0">
                <a:latin typeface="+mj-ea"/>
                <a:ea typeface="+mj-ea"/>
              </a:rPr>
              <a:t>기 신도시  </a:t>
            </a:r>
            <a:r>
              <a:rPr lang="en-US" altLang="ko-KR" sz="1400" b="1" dirty="0">
                <a:latin typeface="+mj-ea"/>
                <a:ea typeface="+mj-ea"/>
              </a:rPr>
              <a:t>- </a:t>
            </a:r>
            <a:r>
              <a:rPr lang="ko-KR" altLang="en-US" sz="1400" b="1" dirty="0">
                <a:latin typeface="+mj-ea"/>
                <a:ea typeface="+mj-ea"/>
              </a:rPr>
              <a:t>서울경제 </a:t>
            </a:r>
            <a:r>
              <a:rPr lang="ko-KR" altLang="en-US" sz="1400" b="1" dirty="0" err="1">
                <a:latin typeface="+mj-ea"/>
                <a:ea typeface="+mj-ea"/>
              </a:rPr>
              <a:t>김흥록기자</a:t>
            </a:r>
            <a:br>
              <a:rPr lang="ko-KR" altLang="en-US" sz="1400" b="1" dirty="0">
                <a:latin typeface="+mj-ea"/>
                <a:ea typeface="+mj-ea"/>
              </a:rPr>
            </a:br>
            <a:r>
              <a:rPr lang="en-US" altLang="ko-KR" sz="1400" b="1" dirty="0">
                <a:latin typeface="+mj-ea"/>
                <a:ea typeface="+mj-ea"/>
                <a:hlinkClick r:id="rId5"/>
              </a:rPr>
              <a:t>https://www.sedaily.com/NewsVIew/1Z3WPE3NT4</a:t>
            </a:r>
            <a:endParaRPr lang="en-US" altLang="ko-KR" sz="1400" b="1" dirty="0">
              <a:latin typeface="+mj-ea"/>
              <a:ea typeface="+mj-ea"/>
            </a:endParaRPr>
          </a:p>
          <a:p>
            <a:pPr marL="0" indent="0">
              <a:buNone/>
            </a:pPr>
            <a:endParaRPr lang="en-US" altLang="ko-KR" sz="1400" b="1" dirty="0">
              <a:latin typeface="+mj-ea"/>
              <a:ea typeface="+mj-ea"/>
            </a:endParaRPr>
          </a:p>
          <a:p>
            <a:pPr marL="0" indent="0">
              <a:buNone/>
            </a:pPr>
            <a:r>
              <a:rPr lang="en-US" altLang="ko-KR" sz="1400" b="1" dirty="0">
                <a:latin typeface="+mj-ea"/>
                <a:ea typeface="+mj-ea"/>
              </a:rPr>
              <a:t>[</a:t>
            </a:r>
            <a:r>
              <a:rPr lang="ko-KR" altLang="en-US" sz="1400" b="1" dirty="0">
                <a:latin typeface="+mj-ea"/>
                <a:ea typeface="+mj-ea"/>
              </a:rPr>
              <a:t>신도시 </a:t>
            </a:r>
            <a:r>
              <a:rPr lang="en-US" altLang="ko-KR" sz="1400" b="1" dirty="0">
                <a:latin typeface="+mj-ea"/>
                <a:ea typeface="+mj-ea"/>
              </a:rPr>
              <a:t>30</a:t>
            </a:r>
            <a:r>
              <a:rPr lang="ko-KR" altLang="en-US" sz="1400" b="1" dirty="0">
                <a:latin typeface="+mj-ea"/>
                <a:ea typeface="+mj-ea"/>
              </a:rPr>
              <a:t>년</a:t>
            </a:r>
            <a:r>
              <a:rPr lang="en-US" altLang="ko-KR" sz="1400" b="1" dirty="0">
                <a:latin typeface="+mj-ea"/>
                <a:ea typeface="+mj-ea"/>
              </a:rPr>
              <a:t>, </a:t>
            </a:r>
            <a:r>
              <a:rPr lang="ko-KR" altLang="en-US" sz="1400" b="1" dirty="0">
                <a:latin typeface="+mj-ea"/>
                <a:ea typeface="+mj-ea"/>
              </a:rPr>
              <a:t>신도시 재해석</a:t>
            </a:r>
            <a:r>
              <a:rPr lang="en-US" altLang="ko-KR" sz="1400" b="1" dirty="0">
                <a:latin typeface="+mj-ea"/>
                <a:ea typeface="+mj-ea"/>
              </a:rPr>
              <a:t>] ②‘</a:t>
            </a:r>
            <a:r>
              <a:rPr lang="ko-KR" altLang="en-US" sz="1400" b="1" dirty="0">
                <a:latin typeface="+mj-ea"/>
                <a:ea typeface="+mj-ea"/>
              </a:rPr>
              <a:t>낀’ 세대 </a:t>
            </a:r>
            <a:r>
              <a:rPr lang="en-US" altLang="ko-KR" sz="1400" b="1" dirty="0">
                <a:latin typeface="+mj-ea"/>
                <a:ea typeface="+mj-ea"/>
              </a:rPr>
              <a:t>2</a:t>
            </a:r>
            <a:r>
              <a:rPr lang="ko-KR" altLang="en-US" sz="1400" b="1" dirty="0">
                <a:latin typeface="+mj-ea"/>
                <a:ea typeface="+mj-ea"/>
              </a:rPr>
              <a:t>기 신도시</a:t>
            </a:r>
            <a:r>
              <a:rPr lang="en-US" altLang="ko-KR" sz="1400" b="1" dirty="0">
                <a:latin typeface="+mj-ea"/>
                <a:ea typeface="+mj-ea"/>
              </a:rPr>
              <a:t>, </a:t>
            </a:r>
            <a:r>
              <a:rPr lang="ko-KR" altLang="en-US" sz="1400" b="1" dirty="0">
                <a:latin typeface="+mj-ea"/>
                <a:ea typeface="+mj-ea"/>
              </a:rPr>
              <a:t>성적표는</a:t>
            </a:r>
            <a:r>
              <a:rPr lang="en-US" altLang="ko-KR" sz="1400" b="1" dirty="0">
                <a:latin typeface="+mj-ea"/>
                <a:ea typeface="+mj-ea"/>
              </a:rPr>
              <a:t>? –</a:t>
            </a:r>
            <a:r>
              <a:rPr lang="ko-KR" altLang="en-US" sz="1400" b="1" dirty="0" err="1">
                <a:latin typeface="+mj-ea"/>
                <a:ea typeface="+mj-ea"/>
              </a:rPr>
              <a:t>이코노믹리뷰</a:t>
            </a:r>
            <a:r>
              <a:rPr lang="ko-KR" altLang="en-US" sz="1400" b="1" dirty="0">
                <a:latin typeface="+mj-ea"/>
                <a:ea typeface="+mj-ea"/>
              </a:rPr>
              <a:t> 정경진기자</a:t>
            </a:r>
            <a:r>
              <a:rPr lang="en-US" altLang="ko-KR" sz="1400" b="1" dirty="0">
                <a:latin typeface="+mj-ea"/>
                <a:ea typeface="+mj-ea"/>
                <a:hlinkClick r:id="rId6"/>
              </a:rPr>
              <a:t>http://www.econovill.com/news/articleView.html?idxno=364709</a:t>
            </a:r>
            <a:endParaRPr lang="en-US" altLang="ko-KR" sz="1400" b="1" dirty="0">
              <a:latin typeface="+mj-ea"/>
              <a:ea typeface="+mj-ea"/>
            </a:endParaRPr>
          </a:p>
          <a:p>
            <a:pPr marL="0" indent="0">
              <a:buNone/>
            </a:pPr>
            <a:endParaRPr lang="en-US" altLang="ko-KR" sz="1400" b="1" dirty="0">
              <a:latin typeface="+mj-ea"/>
              <a:ea typeface="+mj-ea"/>
            </a:endParaRPr>
          </a:p>
          <a:p>
            <a:pPr marL="0" indent="0">
              <a:buNone/>
            </a:pPr>
            <a:r>
              <a:rPr lang="en-US" altLang="ko-KR" sz="1400" b="1" dirty="0">
                <a:latin typeface="+mj-ea"/>
                <a:ea typeface="+mj-ea"/>
              </a:rPr>
              <a:t>3</a:t>
            </a:r>
            <a:r>
              <a:rPr lang="ko-KR" altLang="en-US" sz="1400" b="1" dirty="0">
                <a:latin typeface="+mj-ea"/>
                <a:ea typeface="+mj-ea"/>
              </a:rPr>
              <a:t>기 신도시정책의 특징과 향후과제</a:t>
            </a:r>
            <a:r>
              <a:rPr lang="en-US" altLang="ko-KR" sz="1400" b="1" dirty="0">
                <a:latin typeface="+mj-ea"/>
                <a:ea typeface="+mj-ea"/>
              </a:rPr>
              <a:t>	</a:t>
            </a:r>
            <a:r>
              <a:rPr lang="ko-KR" altLang="en-US" sz="1400" b="1" dirty="0">
                <a:latin typeface="+mj-ea"/>
                <a:ea typeface="+mj-ea"/>
              </a:rPr>
              <a:t> </a:t>
            </a:r>
            <a:r>
              <a:rPr lang="en-US" altLang="ko-KR" sz="1400" b="1" dirty="0">
                <a:latin typeface="+mj-ea"/>
                <a:ea typeface="+mj-ea"/>
              </a:rPr>
              <a:t>-</a:t>
            </a:r>
            <a:r>
              <a:rPr lang="ko-KR" altLang="en-US" sz="1400" b="1" dirty="0">
                <a:latin typeface="+mj-ea"/>
                <a:ea typeface="+mj-ea"/>
              </a:rPr>
              <a:t>국회입법조사처 </a:t>
            </a:r>
            <a:r>
              <a:rPr lang="ko-KR" altLang="en-US" sz="1400" b="1" dirty="0" err="1">
                <a:latin typeface="+mj-ea"/>
                <a:ea typeface="+mj-ea"/>
              </a:rPr>
              <a:t>김하중</a:t>
            </a:r>
            <a:r>
              <a:rPr lang="ko-KR" altLang="en-US" sz="1400" b="1" dirty="0">
                <a:latin typeface="+mj-ea"/>
                <a:ea typeface="+mj-ea"/>
              </a:rPr>
              <a:t> 국회입법조사처장</a:t>
            </a:r>
            <a:endParaRPr lang="en-US" altLang="ko-KR" sz="1400" b="1" dirty="0">
              <a:latin typeface="+mj-ea"/>
              <a:ea typeface="+mj-ea"/>
            </a:endParaRPr>
          </a:p>
          <a:p>
            <a:pPr marL="0" indent="0">
              <a:buNone/>
            </a:pPr>
            <a:endParaRPr lang="en-US" altLang="ko-KR" sz="1400" b="1" dirty="0">
              <a:latin typeface="+mj-ea"/>
              <a:ea typeface="+mj-ea"/>
            </a:endParaRPr>
          </a:p>
          <a:p>
            <a:pPr marL="0" indent="0">
              <a:buNone/>
            </a:pPr>
            <a:r>
              <a:rPr lang="ko-KR" altLang="en-US" sz="1400" b="1" dirty="0">
                <a:latin typeface="+mj-ea"/>
                <a:ea typeface="+mj-ea"/>
              </a:rPr>
              <a:t>교통카드 데이터 기반</a:t>
            </a:r>
            <a:r>
              <a:rPr lang="en-US" altLang="ko-KR" sz="1400" b="1" dirty="0">
                <a:latin typeface="+mj-ea"/>
                <a:ea typeface="+mj-ea"/>
              </a:rPr>
              <a:t>, </a:t>
            </a:r>
            <a:r>
              <a:rPr lang="ko-KR" altLang="en-US" sz="1400" b="1" dirty="0">
                <a:latin typeface="+mj-ea"/>
                <a:ea typeface="+mj-ea"/>
              </a:rPr>
              <a:t>대중교통 이용실태분석 </a:t>
            </a:r>
            <a:r>
              <a:rPr lang="en-US" altLang="ko-KR" sz="1400" b="1" dirty="0">
                <a:latin typeface="+mj-ea"/>
                <a:ea typeface="+mj-ea"/>
              </a:rPr>
              <a:t> – </a:t>
            </a:r>
            <a:r>
              <a:rPr lang="ko-KR" altLang="en-US" sz="1400" b="1" dirty="0">
                <a:latin typeface="+mj-ea"/>
                <a:ea typeface="+mj-ea"/>
              </a:rPr>
              <a:t>국토교통부</a:t>
            </a:r>
            <a:r>
              <a:rPr lang="en-US" altLang="ko-KR" sz="1400" b="1" dirty="0">
                <a:latin typeface="+mj-ea"/>
                <a:ea typeface="+mj-ea"/>
              </a:rPr>
              <a:t>, </a:t>
            </a:r>
            <a:r>
              <a:rPr lang="ko-KR" altLang="en-US" sz="1400" b="1" dirty="0">
                <a:latin typeface="+mj-ea"/>
                <a:ea typeface="+mj-ea"/>
              </a:rPr>
              <a:t>한국교통안전공단 박건수</a:t>
            </a:r>
            <a:r>
              <a:rPr lang="en-US" altLang="ko-KR" sz="1400" b="1" dirty="0">
                <a:latin typeface="+mj-ea"/>
                <a:ea typeface="+mj-ea"/>
              </a:rPr>
              <a:t>,</a:t>
            </a:r>
            <a:r>
              <a:rPr lang="ko-KR" altLang="en-US" sz="1400" b="1" dirty="0">
                <a:latin typeface="+mj-ea"/>
                <a:ea typeface="+mj-ea"/>
              </a:rPr>
              <a:t>박선영</a:t>
            </a:r>
            <a:endParaRPr lang="en-US" altLang="ko-KR" sz="1400" b="1" dirty="0">
              <a:latin typeface="+mj-ea"/>
              <a:ea typeface="+mj-ea"/>
            </a:endParaRPr>
          </a:p>
          <a:p>
            <a:pPr marL="0" indent="0">
              <a:buNone/>
            </a:pPr>
            <a:endParaRPr lang="en-US" altLang="ko-KR" sz="1400" b="1" dirty="0">
              <a:latin typeface="+mj-ea"/>
              <a:ea typeface="+mj-ea"/>
            </a:endParaRPr>
          </a:p>
          <a:p>
            <a:pPr marL="0" indent="0">
              <a:buNone/>
            </a:pPr>
            <a:r>
              <a:rPr lang="en-US" altLang="ko-KR" sz="1400" b="1" dirty="0">
                <a:latin typeface="+mj-ea"/>
                <a:ea typeface="+mj-ea"/>
              </a:rPr>
              <a:t>&lt;</a:t>
            </a:r>
            <a:r>
              <a:rPr lang="ko-KR" altLang="en-US" sz="1400" b="1" dirty="0">
                <a:latin typeface="+mj-ea"/>
                <a:ea typeface="+mj-ea"/>
              </a:rPr>
              <a:t>생활 속 거리 두기</a:t>
            </a:r>
            <a:r>
              <a:rPr lang="en-US" altLang="ko-KR" sz="1400" b="1" dirty="0">
                <a:latin typeface="+mj-ea"/>
                <a:ea typeface="+mj-ea"/>
              </a:rPr>
              <a:t>&gt; </a:t>
            </a:r>
            <a:r>
              <a:rPr lang="ko-KR" altLang="en-US" sz="1400" b="1" dirty="0">
                <a:latin typeface="+mj-ea"/>
                <a:ea typeface="+mj-ea"/>
              </a:rPr>
              <a:t>기본 수칙 관련 공식 </a:t>
            </a:r>
            <a:r>
              <a:rPr lang="ko-KR" altLang="en-US" sz="1400" b="1" dirty="0" err="1">
                <a:latin typeface="+mj-ea"/>
                <a:ea typeface="+mj-ea"/>
              </a:rPr>
              <a:t>리플릿</a:t>
            </a:r>
            <a:r>
              <a:rPr lang="ko-KR" altLang="en-US" sz="1400" b="1" dirty="0">
                <a:latin typeface="+mj-ea"/>
                <a:ea typeface="+mj-ea"/>
              </a:rPr>
              <a:t> </a:t>
            </a:r>
            <a:r>
              <a:rPr lang="en-US" altLang="ko-KR" sz="1400" b="1" dirty="0">
                <a:latin typeface="+mj-ea"/>
                <a:ea typeface="+mj-ea"/>
              </a:rPr>
              <a:t>	–</a:t>
            </a:r>
            <a:r>
              <a:rPr lang="ko-KR" altLang="en-US" sz="1400" b="1" dirty="0">
                <a:latin typeface="+mj-ea"/>
                <a:ea typeface="+mj-ea"/>
              </a:rPr>
              <a:t>질병관리본부 기본수칙</a:t>
            </a:r>
            <a:endParaRPr lang="en-US" altLang="ko-KR" sz="14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2189324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3203848" y="589446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9" name="제목 12"/>
          <p:cNvSpPr txBox="1">
            <a:spLocks/>
          </p:cNvSpPr>
          <p:nvPr/>
        </p:nvSpPr>
        <p:spPr>
          <a:xfrm>
            <a:off x="323528" y="692699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lang="en-US" altLang="ko-KR" sz="1700" b="1" dirty="0">
                <a:solidFill>
                  <a:schemeClr val="bg1"/>
                </a:solidFill>
                <a:latin typeface="+mn-ea"/>
                <a:cs typeface="+mj-cs"/>
              </a:rPr>
              <a:t>|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요구사항 정의서</a:t>
            </a:r>
            <a:endParaRPr lang="ko-KR" altLang="en-US" sz="1700" spc="-51" dirty="0">
              <a:solidFill>
                <a:schemeClr val="bg1"/>
              </a:solidFill>
              <a:latin typeface="+mn-ea"/>
              <a:cs typeface="+mj-cs"/>
            </a:endParaRPr>
          </a:p>
        </p:txBody>
      </p:sp>
      <p:pic>
        <p:nvPicPr>
          <p:cNvPr id="21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4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3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" name="막힌 원호 34"/>
          <p:cNvSpPr/>
          <p:nvPr/>
        </p:nvSpPr>
        <p:spPr>
          <a:xfrm flipV="1">
            <a:off x="-577694" y="-576000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0667715"/>
              </p:ext>
            </p:extLst>
          </p:nvPr>
        </p:nvGraphicFramePr>
        <p:xfrm>
          <a:off x="107504" y="1268762"/>
          <a:ext cx="4320480" cy="4829528"/>
        </p:xfrm>
        <a:graphic>
          <a:graphicData uri="http://schemas.openxmlformats.org/drawingml/2006/table">
            <a:tbl>
              <a:tblPr/>
              <a:tblGrid>
                <a:gridCol w="4320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642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399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</a:p>
                  </a:txBody>
                  <a:tcPr marL="36000" marR="36000" marT="8571" marB="85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</a:t>
                      </a:r>
                    </a:p>
                  </a:txBody>
                  <a:tcPr marL="36000" marR="36000" marT="8571" marB="85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설명</a:t>
                      </a:r>
                    </a:p>
                  </a:txBody>
                  <a:tcPr marL="36000" marR="36000" marT="8571" marB="85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4739">
                <a:tc rowSpan="7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S/W</a:t>
                      </a:r>
                    </a:p>
                  </a:txBody>
                  <a:tcPr marL="36000" marR="36000" marT="8571" marB="85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영상 처리</a:t>
                      </a:r>
                    </a:p>
                  </a:txBody>
                  <a:tcPr marL="36000" marR="36000" marT="8571" marB="85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Open CV</a:t>
                      </a: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를 이용한</a:t>
                      </a: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영상 처리를 하며</a:t>
                      </a: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실시간으로 버스정류장의 대기인원을 파악함</a:t>
                      </a: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8571" marB="85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473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사람의 객체 인식</a:t>
                      </a:r>
                    </a:p>
                  </a:txBody>
                  <a:tcPr marL="36000" marR="36000" marT="8571" marB="85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Haar</a:t>
                      </a: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cascade</a:t>
                      </a: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를 이용하여</a:t>
                      </a: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사람의 객체인식을 측정</a:t>
                      </a: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8571" marB="85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473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사람의 객체인식 </a:t>
                      </a: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8571" marB="85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HOG </a:t>
                      </a: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알고리즘을 이용</a:t>
                      </a: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사람의 객체 인식을 측정</a:t>
                      </a: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8571" marB="85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6882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대기인원 파악 </a:t>
                      </a:r>
                    </a:p>
                  </a:txBody>
                  <a:tcPr marL="36000" marR="36000" marT="8571" marB="85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측정한 사람의 객체 사이의 거리를 이용하여</a:t>
                      </a: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일정 이하의 거리로 유지되는 간격을 가진 줄을 생성</a:t>
                      </a:r>
                    </a:p>
                  </a:txBody>
                  <a:tcPr marL="36000" marR="36000" marT="8571" marB="85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6882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대기인원 파악</a:t>
                      </a: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2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8571" marB="85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측정되는 사람의 들어오는 위치와</a:t>
                      </a: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지나가는 위치를 알아내</a:t>
                      </a: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가상의 출입구를 형성</a:t>
                      </a: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이를 지나면 카운트를 실시하여</a:t>
                      </a: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대기줄의 인원파악을 진행</a:t>
                      </a: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8571" marB="85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29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버스도착정보항목조회</a:t>
                      </a:r>
                      <a:endParaRPr lang="en-US" altLang="ko-KR" sz="10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(open</a:t>
                      </a: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00" b="1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api</a:t>
                      </a: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8571" marB="85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/>
                        <a:t>8100</a:t>
                      </a:r>
                      <a:r>
                        <a:rPr lang="ko-KR" altLang="en-US" sz="1000" b="1" dirty="0"/>
                        <a:t>번 버스와 </a:t>
                      </a:r>
                      <a:r>
                        <a:rPr lang="en-US" altLang="ko-KR" sz="1000" b="1" dirty="0"/>
                        <a:t>M4102</a:t>
                      </a:r>
                      <a:r>
                        <a:rPr lang="ko-KR" altLang="en-US" sz="1000" b="1" dirty="0"/>
                        <a:t>번 버스의 빈좌석을 공공데이터 포털에서 받아 옴</a:t>
                      </a:r>
                      <a:r>
                        <a:rPr lang="en-US" altLang="ko-KR" sz="1000" b="1" dirty="0"/>
                        <a:t>.</a:t>
                      </a:r>
                      <a:endParaRPr lang="ko-KR" altLang="en-US" sz="1000" b="1" dirty="0"/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8571" marB="85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991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버스위치정보조회</a:t>
                      </a:r>
                      <a:endParaRPr lang="en-US" altLang="ko-KR" sz="10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(open </a:t>
                      </a:r>
                      <a:r>
                        <a:rPr lang="en-US" altLang="ko-KR" sz="1000" b="1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api</a:t>
                      </a: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8571" marB="85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/>
                        <a:t>8100</a:t>
                      </a:r>
                      <a:r>
                        <a:rPr lang="ko-KR" altLang="en-US" sz="1000" b="1" dirty="0"/>
                        <a:t>번 버스와 </a:t>
                      </a:r>
                      <a:r>
                        <a:rPr lang="en-US" altLang="ko-KR" sz="1000" b="1" dirty="0"/>
                        <a:t>M4102</a:t>
                      </a:r>
                      <a:r>
                        <a:rPr lang="ko-KR" altLang="en-US" sz="1000" b="1" dirty="0"/>
                        <a:t>번 버스의 현 위치정보를 공공데이터 포털에서 받아 옴</a:t>
                      </a:r>
                      <a:r>
                        <a:rPr lang="en-US" altLang="ko-KR" sz="1000" b="1" dirty="0"/>
                        <a:t>.</a:t>
                      </a:r>
                      <a:endParaRPr lang="ko-KR" altLang="en-US" sz="1000" b="1" dirty="0"/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8571" marB="85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7AC90CA3-72D1-4057-9FAF-C29E54C4E9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7172731"/>
              </p:ext>
            </p:extLst>
          </p:nvPr>
        </p:nvGraphicFramePr>
        <p:xfrm>
          <a:off x="4583456" y="1268762"/>
          <a:ext cx="4320480" cy="3108345"/>
        </p:xfrm>
        <a:graphic>
          <a:graphicData uri="http://schemas.openxmlformats.org/drawingml/2006/table">
            <a:tbl>
              <a:tblPr/>
              <a:tblGrid>
                <a:gridCol w="4320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642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399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</a:p>
                  </a:txBody>
                  <a:tcPr marL="36000" marR="36000" marT="8571" marB="85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</a:t>
                      </a:r>
                    </a:p>
                  </a:txBody>
                  <a:tcPr marL="36000" marR="36000" marT="8571" marB="85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설명</a:t>
                      </a:r>
                    </a:p>
                  </a:txBody>
                  <a:tcPr marL="36000" marR="36000" marT="8571" marB="85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4739">
                <a:tc rowSpan="5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S/W</a:t>
                      </a:r>
                    </a:p>
                  </a:txBody>
                  <a:tcPr marL="36000" marR="36000" marT="8571" marB="85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 err="1"/>
                        <a:t>대중교통환승경로</a:t>
                      </a:r>
                      <a:r>
                        <a:rPr lang="ko-KR" altLang="en-US" sz="1000" b="1" dirty="0"/>
                        <a:t> 조회</a:t>
                      </a:r>
                    </a:p>
                  </a:txBody>
                  <a:tcPr marL="36000" marR="36000" marT="8571" marB="85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/>
                        <a:t>출발지와 목적지를 기준으로 환승 경로를 공공데이터 포털에서 받아 옴</a:t>
                      </a:r>
                      <a:r>
                        <a:rPr lang="en-US" altLang="ko-KR" sz="1000" b="1" dirty="0"/>
                        <a:t>.</a:t>
                      </a:r>
                      <a:endParaRPr lang="ko-KR" altLang="en-US" sz="1000" b="1" dirty="0"/>
                    </a:p>
                  </a:txBody>
                  <a:tcPr marL="36000" marR="36000" marT="8571" marB="85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473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dirty="0" err="1"/>
                        <a:t>주변정류소목록조회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8571" marB="85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/>
                        <a:t>위치좌표 반경</a:t>
                      </a:r>
                      <a:r>
                        <a:rPr lang="en-US" altLang="ko-KR" sz="1000" b="1" dirty="0"/>
                        <a:t>200m</a:t>
                      </a:r>
                      <a:r>
                        <a:rPr lang="ko-KR" altLang="en-US" sz="1000" b="1" dirty="0"/>
                        <a:t>내에 있는 정류소 목록을 공공데이터 포털에서 받아 옴</a:t>
                      </a:r>
                      <a:r>
                        <a:rPr lang="en-US" altLang="ko-KR" sz="1000" b="1" dirty="0"/>
                        <a:t>.</a:t>
                      </a:r>
                      <a:endParaRPr lang="ko-KR" altLang="en-US" sz="1000" b="1" dirty="0"/>
                    </a:p>
                  </a:txBody>
                  <a:tcPr marL="36000" marR="36000" marT="8571" marB="85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473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Server(DB)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0996" marR="30996" marT="8571" marB="85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latin typeface="+mn-ea"/>
                          <a:ea typeface="+mn-ea"/>
                        </a:rPr>
                        <a:t>영상처리한 데이터를 서버를 통해 앱으로 전달함</a:t>
                      </a:r>
                      <a:r>
                        <a:rPr lang="en-US" altLang="ko-KR" sz="1000" b="1" dirty="0"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b="1" dirty="0">
                        <a:latin typeface="+mn-ea"/>
                        <a:ea typeface="+mn-ea"/>
                      </a:endParaRPr>
                    </a:p>
                  </a:txBody>
                  <a:tcPr marL="30996" marR="30996" marT="8571" marB="85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6882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현 위치 표시</a:t>
                      </a:r>
                    </a:p>
                  </a:txBody>
                  <a:tcPr marL="36000" marR="36000" marT="8571" marB="85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Google map SDK</a:t>
                      </a: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를 사용하여 사용자의 현 위치 표시</a:t>
                      </a:r>
                    </a:p>
                  </a:txBody>
                  <a:tcPr marL="36000" marR="36000" marT="8571" marB="85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6882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대체 경로 안내</a:t>
                      </a:r>
                    </a:p>
                  </a:txBody>
                  <a:tcPr marL="36000" marR="36000" marT="8571" marB="85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서버에 데이터 요청하여 이전 정류장들의 대기인원수</a:t>
                      </a: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버스의 잔여 좌석수 등을 고려하여 추천 경로를 안내함</a:t>
                      </a: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8571" marB="85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438221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9" name="제목 12"/>
          <p:cNvSpPr txBox="1">
            <a:spLocks/>
          </p:cNvSpPr>
          <p:nvPr/>
        </p:nvSpPr>
        <p:spPr>
          <a:xfrm>
            <a:off x="323528" y="692699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lang="en-US" altLang="ko-KR" sz="1700" b="1" dirty="0">
                <a:solidFill>
                  <a:schemeClr val="bg1"/>
                </a:solidFill>
                <a:latin typeface="+mn-ea"/>
                <a:cs typeface="+mj-cs"/>
              </a:rPr>
              <a:t>|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요구사항 정의서</a:t>
            </a:r>
            <a:endParaRPr lang="ko-KR" altLang="en-US" sz="1700" spc="-51" dirty="0">
              <a:solidFill>
                <a:schemeClr val="bg1"/>
              </a:solidFill>
              <a:latin typeface="+mn-ea"/>
              <a:cs typeface="+mj-cs"/>
            </a:endParaRPr>
          </a:p>
        </p:txBody>
      </p:sp>
      <p:pic>
        <p:nvPicPr>
          <p:cNvPr id="21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4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3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" name="막힌 원호 34"/>
          <p:cNvSpPr/>
          <p:nvPr/>
        </p:nvSpPr>
        <p:spPr>
          <a:xfrm flipV="1">
            <a:off x="-577694" y="-576000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160D7AE1-08A7-4CEA-98F4-45D5EA48F3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427958"/>
              </p:ext>
            </p:extLst>
          </p:nvPr>
        </p:nvGraphicFramePr>
        <p:xfrm>
          <a:off x="107504" y="1283912"/>
          <a:ext cx="5799772" cy="5359283"/>
        </p:xfrm>
        <a:graphic>
          <a:graphicData uri="http://schemas.openxmlformats.org/drawingml/2006/table">
            <a:tbl>
              <a:tblPr/>
              <a:tblGrid>
                <a:gridCol w="6669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070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257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3718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구분</a:t>
                      </a:r>
                    </a:p>
                  </a:txBody>
                  <a:tcPr marL="34768" marR="34768" marT="9614" marB="96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기능</a:t>
                      </a:r>
                    </a:p>
                  </a:txBody>
                  <a:tcPr marL="34768" marR="34768" marT="9614" marB="96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설명</a:t>
                      </a:r>
                    </a:p>
                  </a:txBody>
                  <a:tcPr marL="34768" marR="34768" marT="9614" marB="96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3954">
                <a:tc rowSpan="5">
                  <a:txBody>
                    <a:bodyPr/>
                    <a:lstStyle/>
                    <a:p>
                      <a:pPr latinLnBrk="1"/>
                      <a:r>
                        <a:rPr lang="en-US" altLang="ko-KR" sz="1100" b="1" dirty="0">
                          <a:latin typeface="+mj-ea"/>
                          <a:ea typeface="+mj-ea"/>
                        </a:rPr>
                        <a:t>H/W</a:t>
                      </a:r>
                      <a:endParaRPr lang="ko-KR" altLang="en-US" sz="1100" b="1" dirty="0">
                        <a:latin typeface="+mj-ea"/>
                        <a:ea typeface="+mj-ea"/>
                      </a:endParaRPr>
                    </a:p>
                  </a:txBody>
                  <a:tcPr marL="102566" marR="102566" marT="51283" marB="512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 err="1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라즈베리파이</a:t>
                      </a:r>
                      <a:endParaRPr lang="ko-KR" altLang="en-US" sz="1100" b="1" kern="0" spc="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4768" marR="34768" marT="9614" marB="96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 영상 처리를 진행하는데</a:t>
                      </a:r>
                      <a:r>
                        <a:rPr lang="en-US" altLang="ko-KR" sz="1100" b="1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필요한 연산처리를 </a:t>
                      </a:r>
                      <a:br>
                        <a:rPr lang="en-US" altLang="ko-KR" sz="1100" b="1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</a:b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진행하는 컴퓨터의 역할을 한다</a:t>
                      </a:r>
                      <a:r>
                        <a:rPr lang="en-US" altLang="ko-KR" sz="1100" b="1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.</a:t>
                      </a:r>
                      <a:endParaRPr lang="ko-KR" altLang="en-US" sz="1100" b="1" kern="0" spc="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4768" marR="34768" marT="9614" marB="96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71717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카메라 모듈</a:t>
                      </a:r>
                    </a:p>
                  </a:txBody>
                  <a:tcPr marL="34768" marR="34768" marT="9614" marB="96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버스 정거장의 </a:t>
                      </a:r>
                      <a:r>
                        <a:rPr lang="en-US" altLang="ko-KR" sz="1100" b="1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CCTV</a:t>
                      </a: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를 대신하는 구현으로</a:t>
                      </a:r>
                      <a:r>
                        <a:rPr lang="en-US" altLang="ko-KR" sz="1100" b="1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재료로서</a:t>
                      </a:r>
                      <a:r>
                        <a:rPr lang="en-US" altLang="ko-KR" sz="1100" b="1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대기인원을 측정</a:t>
                      </a:r>
                      <a:r>
                        <a:rPr lang="en-US" altLang="ko-KR" sz="1100" b="1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그 인원의 파악을 도움을 준다</a:t>
                      </a:r>
                      <a:r>
                        <a:rPr lang="en-US" altLang="ko-KR" sz="1100" b="1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.</a:t>
                      </a:r>
                      <a:endParaRPr lang="ko-KR" altLang="en-US" sz="1100" b="1" kern="0" spc="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4768" marR="34768" marT="9614" marB="96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6948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 err="1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라즈베리파이</a:t>
                      </a: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 쿨러</a:t>
                      </a:r>
                    </a:p>
                  </a:txBody>
                  <a:tcPr marL="34768" marR="34768" marT="9614" marB="96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야외에서 하드웨어를 설치하는것과 더불어</a:t>
                      </a:r>
                      <a:r>
                        <a:rPr lang="en-US" altLang="ko-KR" sz="1100" b="1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여름의 기온이 높은 날씨에 측정을 진행함으로써 전자기기의 발열을 줄이기위해 이용한다</a:t>
                      </a:r>
                      <a:r>
                        <a:rPr lang="en-US" altLang="ko-KR" sz="1100" b="1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.</a:t>
                      </a:r>
                      <a:endParaRPr lang="ko-KR" altLang="en-US" sz="1100" b="1" kern="0" spc="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4768" marR="34768" marT="9614" marB="96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6948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배터리</a:t>
                      </a:r>
                    </a:p>
                  </a:txBody>
                  <a:tcPr marL="34768" marR="34768" marT="9614" marB="96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사용되는 하드웨어 제품들의 전력을 프로젝트의 구현화 상황에서는 따로 공공 전력을 이용할 수가 없으므로 이를 해결하기위해</a:t>
                      </a:r>
                      <a:r>
                        <a:rPr lang="en-US" altLang="ko-KR" sz="1100" b="1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보조적인 전력원을 이용한다</a:t>
                      </a:r>
                      <a:r>
                        <a:rPr lang="en-US" altLang="ko-KR" sz="1100" b="1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..</a:t>
                      </a:r>
                      <a:endParaRPr lang="ko-KR" altLang="en-US" sz="1100" b="1" kern="0" spc="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4768" marR="34768" marT="9614" marB="96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69482"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marL="102566" marR="102566" marT="51283" marB="51283" anchor="ctr"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 err="1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라즈베리파이</a:t>
                      </a:r>
                      <a:br>
                        <a:rPr lang="en-US" altLang="ko-KR" sz="1100" b="1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</a:b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 거치대 겸 케이스</a:t>
                      </a:r>
                    </a:p>
                  </a:txBody>
                  <a:tcPr marL="34768" marR="34768" marT="9614" marB="96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 버스정류장의 지붕 근처</a:t>
                      </a:r>
                      <a:r>
                        <a:rPr lang="en-US" altLang="ko-KR" sz="1100" b="1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또는 그와 근접한 높이에서 대중교통을 이용하는 대기인원을 측정하기위한 하드웨어이기에 그에 걸맞은 거치대를 사용한다</a:t>
                      </a:r>
                      <a:r>
                        <a:rPr lang="en-US" altLang="ko-KR" sz="1100" b="1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.</a:t>
                      </a: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 따라서</a:t>
                      </a:r>
                      <a:r>
                        <a:rPr lang="en-US" altLang="ko-KR" sz="1100" b="1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버스정류장 지붕에 부착형식 또는 그 거리까지 지탱해 </a:t>
                      </a:r>
                      <a:r>
                        <a:rPr lang="ko-KR" altLang="en-US" sz="1100" b="1" kern="0" spc="0" dirty="0" err="1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줄수가</a:t>
                      </a: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 있는 외관을 준비한다</a:t>
                      </a:r>
                      <a:r>
                        <a:rPr lang="en-US" altLang="ko-KR" sz="1100" b="1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.</a:t>
                      </a:r>
                      <a:endParaRPr lang="ko-KR" altLang="en-US" sz="1100" b="1" kern="0" spc="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4768" marR="34768" marT="9614" marB="96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893822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392860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3562</TotalTime>
  <Words>3437</Words>
  <Application>Microsoft Office PowerPoint</Application>
  <PresentationFormat>화면 슬라이드 쇼(4:3)</PresentationFormat>
  <Paragraphs>645</Paragraphs>
  <Slides>35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42" baseType="lpstr">
      <vt:lpstr>맑은 고딕</vt:lpstr>
      <vt:lpstr>Arial</vt:lpstr>
      <vt:lpstr>Calibri</vt:lpstr>
      <vt:lpstr>Calibri Light</vt:lpstr>
      <vt:lpstr>Snap ITC</vt:lpstr>
      <vt:lpstr>Times New Roman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우진 파트</dc:title>
  <dc:creator>김 우진</dc:creator>
  <cp:lastModifiedBy>김 우진</cp:lastModifiedBy>
  <cp:revision>60</cp:revision>
  <dcterms:created xsi:type="dcterms:W3CDTF">2020-07-20T13:24:56Z</dcterms:created>
  <dcterms:modified xsi:type="dcterms:W3CDTF">2020-07-29T03:53:40Z</dcterms:modified>
</cp:coreProperties>
</file>